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7" r:id="rId2"/>
    <p:sldId id="262" r:id="rId3"/>
    <p:sldId id="263" r:id="rId4"/>
    <p:sldId id="264" r:id="rId5"/>
    <p:sldId id="267" r:id="rId6"/>
    <p:sldId id="269" r:id="rId7"/>
    <p:sldId id="270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5" r:id="rId16"/>
    <p:sldId id="286" r:id="rId17"/>
    <p:sldId id="288" r:id="rId18"/>
    <p:sldId id="289" r:id="rId19"/>
    <p:sldId id="293" r:id="rId20"/>
    <p:sldId id="294" r:id="rId21"/>
    <p:sldId id="296" r:id="rId22"/>
    <p:sldId id="297" r:id="rId23"/>
    <p:sldId id="290" r:id="rId24"/>
    <p:sldId id="291" r:id="rId25"/>
    <p:sldId id="298" r:id="rId26"/>
  </p:sldIdLst>
  <p:sldSz cx="18288000" cy="10287000"/>
  <p:notesSz cx="6858000" cy="9144000"/>
  <p:embeddedFontLst>
    <p:embeddedFont>
      <p:font typeface="Arial Bold" panose="020B0604020202020204" charset="0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Open Sans" panose="020B0604020202020204" charset="0"/>
      <p:regular r:id="rId34"/>
      <p:bold r:id="rId35"/>
      <p:italic r:id="rId36"/>
      <p:boldItalic r:id="rId37"/>
    </p:embeddedFont>
    <p:embeddedFont>
      <p:font typeface="Open Sans Bold" panose="020B0604020202020204" charset="0"/>
      <p:regular r:id="rId38"/>
    </p:embeddedFont>
    <p:embeddedFont>
      <p:font typeface="Open Sans Italics" panose="020B0604020202020204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teenergizer.org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s7K4CB" TargetMode="External"/><Relationship Id="rId2" Type="http://schemas.openxmlformats.org/officeDocument/2006/relationships/hyperlink" Target="https://voices.org.ua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hc.org.ua/news/samoushkodzhuvalna-povedinka-chomu-vinikae-ta-yak-rozpiznati-u-blizkikh" TargetMode="External"/><Relationship Id="rId2" Type="http://schemas.openxmlformats.org/officeDocument/2006/relationships/hyperlink" Target="https://ifightdepression.com/ua/dlja-molodix-ljudej/scho-ja-povinen-znati-pro-samoushkodzhennja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k-s.org.ua/resources/blog/samoushkodzhennya-yak-batkam-pidtrymaty-dytynu/" TargetMode="External"/><Relationship Id="rId4" Type="http://schemas.openxmlformats.org/officeDocument/2006/relationships/hyperlink" Target="https://www.phc.org.ua/news/vikliki-dlya-psikhichnogo-zdorovya-pidlitkiv-v-umovakh-viyni-samoushkodzhennya-sered-dite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6624401" y="7558562"/>
            <a:ext cx="982980" cy="982980"/>
          </a:xfrm>
          <a:custGeom>
            <a:avLst/>
            <a:gdLst/>
            <a:ahLst/>
            <a:cxnLst/>
            <a:rect l="l" t="t" r="r" b="b"/>
            <a:pathLst>
              <a:path w="982980" h="982980">
                <a:moveTo>
                  <a:pt x="0" y="0"/>
                </a:moveTo>
                <a:lnTo>
                  <a:pt x="982980" y="0"/>
                </a:lnTo>
                <a:lnTo>
                  <a:pt x="982980" y="982980"/>
                </a:lnTo>
                <a:lnTo>
                  <a:pt x="0" y="982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grpSp>
        <p:nvGrpSpPr>
          <p:cNvPr id="4" name="Group 4"/>
          <p:cNvGrpSpPr/>
          <p:nvPr/>
        </p:nvGrpSpPr>
        <p:grpSpPr>
          <a:xfrm>
            <a:off x="-7085349" y="7652874"/>
            <a:ext cx="13295040" cy="5397951"/>
            <a:chOff x="0" y="0"/>
            <a:chExt cx="17726720" cy="7197268"/>
          </a:xfrm>
        </p:grpSpPr>
        <p:sp>
          <p:nvSpPr>
            <p:cNvPr id="5" name="Freeform 5"/>
            <p:cNvSpPr/>
            <p:nvPr/>
          </p:nvSpPr>
          <p:spPr>
            <a:xfrm>
              <a:off x="8856980" y="0"/>
              <a:ext cx="8869680" cy="3605022"/>
            </a:xfrm>
            <a:custGeom>
              <a:avLst/>
              <a:gdLst/>
              <a:ahLst/>
              <a:cxnLst/>
              <a:rect l="l" t="t" r="r" b="b"/>
              <a:pathLst>
                <a:path w="8869680" h="3605022">
                  <a:moveTo>
                    <a:pt x="6350" y="0"/>
                  </a:moveTo>
                  <a:cubicBezTo>
                    <a:pt x="4895850" y="0"/>
                    <a:pt x="8869681" y="1607439"/>
                    <a:pt x="8869681" y="3598672"/>
                  </a:cubicBezTo>
                  <a:cubicBezTo>
                    <a:pt x="8869681" y="3602228"/>
                    <a:pt x="8866887" y="3605022"/>
                    <a:pt x="8863331" y="3605022"/>
                  </a:cubicBezTo>
                  <a:lnTo>
                    <a:pt x="6350" y="3605022"/>
                  </a:lnTo>
                  <a:cubicBezTo>
                    <a:pt x="2794" y="3605022"/>
                    <a:pt x="0" y="3602228"/>
                    <a:pt x="0" y="3598672"/>
                  </a:cubicBezTo>
                  <a:lnTo>
                    <a:pt x="0" y="6350"/>
                  </a:lnTo>
                  <a:cubicBezTo>
                    <a:pt x="0" y="4699"/>
                    <a:pt x="635" y="3048"/>
                    <a:pt x="1906" y="1905"/>
                  </a:cubicBezTo>
                  <a:cubicBezTo>
                    <a:pt x="3175" y="762"/>
                    <a:pt x="4699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3598672"/>
                  </a:lnTo>
                  <a:lnTo>
                    <a:pt x="6350" y="3598672"/>
                  </a:lnTo>
                  <a:lnTo>
                    <a:pt x="6350" y="3592322"/>
                  </a:lnTo>
                  <a:lnTo>
                    <a:pt x="8863331" y="3592322"/>
                  </a:lnTo>
                  <a:lnTo>
                    <a:pt x="8863331" y="3598672"/>
                  </a:lnTo>
                  <a:lnTo>
                    <a:pt x="8856981" y="3598672"/>
                  </a:lnTo>
                  <a:cubicBezTo>
                    <a:pt x="8856981" y="1621917"/>
                    <a:pt x="4900041" y="12700"/>
                    <a:pt x="6350" y="12700"/>
                  </a:cubicBezTo>
                  <a:close/>
                </a:path>
              </a:pathLst>
            </a:custGeom>
            <a:solidFill>
              <a:srgbClr val="D0CECE"/>
            </a:solidFill>
          </p:spPr>
          <p:txBody>
            <a:bodyPr/>
            <a:lstStyle/>
            <a:p>
              <a:endParaRPr lang="ru-UA"/>
            </a:p>
          </p:txBody>
        </p:sp>
        <p:sp>
          <p:nvSpPr>
            <p:cNvPr id="6" name="Freeform 6"/>
            <p:cNvSpPr/>
            <p:nvPr/>
          </p:nvSpPr>
          <p:spPr>
            <a:xfrm>
              <a:off x="8863330" y="0"/>
              <a:ext cx="8863330" cy="3598672"/>
            </a:xfrm>
            <a:custGeom>
              <a:avLst/>
              <a:gdLst/>
              <a:ahLst/>
              <a:cxnLst/>
              <a:rect l="l" t="t" r="r" b="b"/>
              <a:pathLst>
                <a:path w="8863330" h="3598672">
                  <a:moveTo>
                    <a:pt x="0" y="0"/>
                  </a:moveTo>
                  <a:cubicBezTo>
                    <a:pt x="4889500" y="0"/>
                    <a:pt x="8863331" y="1607439"/>
                    <a:pt x="8863331" y="3598672"/>
                  </a:cubicBezTo>
                  <a:lnTo>
                    <a:pt x="8850631" y="3598672"/>
                  </a:lnTo>
                  <a:cubicBezTo>
                    <a:pt x="8850631" y="1621917"/>
                    <a:pt x="4893691" y="12700"/>
                    <a:pt x="0" y="12700"/>
                  </a:cubicBezTo>
                  <a:close/>
                </a:path>
              </a:pathLst>
            </a:custGeom>
            <a:solidFill>
              <a:srgbClr val="D0CECE"/>
            </a:solidFill>
          </p:spPr>
          <p:txBody>
            <a:bodyPr/>
            <a:lstStyle/>
            <a:p>
              <a:endParaRPr lang="ru-UA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133601" y="3230197"/>
            <a:ext cx="13868400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uk-UA" sz="6000" b="1" dirty="0" err="1">
                <a:solidFill>
                  <a:srgbClr val="0070C0"/>
                </a:solidFill>
              </a:rPr>
              <a:t>Самоушкодження</a:t>
            </a:r>
            <a:r>
              <a:rPr lang="uk-UA" sz="6000" b="1" dirty="0">
                <a:solidFill>
                  <a:srgbClr val="0070C0"/>
                </a:solidFill>
              </a:rPr>
              <a:t> серед підлітків і молоді:</a:t>
            </a:r>
            <a:br>
              <a:rPr lang="uk-UA" sz="6000" b="1" dirty="0">
                <a:solidFill>
                  <a:srgbClr val="0070C0"/>
                </a:solidFill>
              </a:rPr>
            </a:br>
            <a:r>
              <a:rPr lang="uk-UA" sz="6000" b="1" dirty="0">
                <a:solidFill>
                  <a:srgbClr val="0070C0"/>
                </a:solidFill>
              </a:rPr>
              <a:t>як діяти працівникам навчальних закладів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673432" y="3472606"/>
            <a:ext cx="3036306" cy="5160861"/>
          </a:xfrm>
          <a:custGeom>
            <a:avLst/>
            <a:gdLst/>
            <a:ahLst/>
            <a:cxnLst/>
            <a:rect l="l" t="t" r="r" b="b"/>
            <a:pathLst>
              <a:path w="3036306" h="5160861">
                <a:moveTo>
                  <a:pt x="0" y="0"/>
                </a:moveTo>
                <a:lnTo>
                  <a:pt x="3036306" y="0"/>
                </a:lnTo>
                <a:lnTo>
                  <a:pt x="3036306" y="5160861"/>
                </a:lnTo>
                <a:lnTo>
                  <a:pt x="0" y="51608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1" name="TextBox 11"/>
          <p:cNvSpPr txBox="1"/>
          <p:nvPr/>
        </p:nvSpPr>
        <p:spPr>
          <a:xfrm>
            <a:off x="4403860" y="3463081"/>
            <a:ext cx="13294268" cy="5068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just">
              <a:lnSpc>
                <a:spcPts val="3936"/>
              </a:lnSpc>
              <a:buFont typeface="Arial"/>
              <a:buChar char="•"/>
            </a:pPr>
            <a:r>
              <a:rPr lang="uk-UA" sz="32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Нормалізувати (це нормально не бути готовим говорити на складну тему, особливо якщо учень приховує сліди </a:t>
            </a:r>
            <a:r>
              <a:rPr lang="uk-UA" sz="3200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самоушкодження</a:t>
            </a:r>
            <a:r>
              <a:rPr lang="uk-UA" sz="32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  <a:p>
            <a:pPr marL="690881" lvl="1" indent="-345440" algn="just">
              <a:lnSpc>
                <a:spcPts val="3936"/>
              </a:lnSpc>
              <a:buFont typeface="Arial"/>
              <a:buChar char="•"/>
            </a:pPr>
            <a:r>
              <a:rPr lang="uk-UA" sz="32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Запропонувати поговорити з кимось іншим (рідні, дорослий, якому довіряєш)</a:t>
            </a:r>
          </a:p>
          <a:p>
            <a:pPr marL="690881" lvl="1" indent="-345440" algn="just">
              <a:lnSpc>
                <a:spcPts val="3936"/>
              </a:lnSpc>
              <a:buFont typeface="Arial"/>
              <a:buChar char="•"/>
            </a:pPr>
            <a:r>
              <a:rPr lang="uk-UA" sz="32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Запропонувати поговорити пізніше, коли він / вона буде готовий(а)</a:t>
            </a:r>
          </a:p>
          <a:p>
            <a:pPr marL="690881" lvl="1" indent="-345440" algn="just">
              <a:lnSpc>
                <a:spcPts val="3936"/>
              </a:lnSpc>
              <a:buFont typeface="Arial"/>
              <a:buChar char="•"/>
            </a:pPr>
            <a:r>
              <a:rPr lang="uk-UA" sz="32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Проінформувати, що ви відкритті для проведення індивідуальної консультації з цим учнем/ученицею</a:t>
            </a:r>
          </a:p>
          <a:p>
            <a:pPr algn="just">
              <a:lnSpc>
                <a:spcPts val="4759"/>
              </a:lnSpc>
            </a:pPr>
            <a:endParaRPr lang="en-US" sz="3200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403860" y="9248775"/>
            <a:ext cx="8963778" cy="37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Людський дотик та емпатія – разом із професійними навичками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398500" y="2378913"/>
            <a:ext cx="9491001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uk-UA" sz="36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Якщо учень відмовляється говорити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493028" y="2597766"/>
            <a:ext cx="17301944" cy="7419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43"/>
              </a:lnSpc>
            </a:pPr>
            <a:r>
              <a:rPr lang="en-US" sz="2799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Завжди питайте учня, чи має він/ вона занепокоєння, переживання, через які може бути засмученим(ою), пригніченим(ою): </a:t>
            </a:r>
            <a:r>
              <a:rPr lang="en-US" sz="2799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«Мені здається, ти дуже засмучений/на останнім часом. Що тобі болить?»</a:t>
            </a:r>
          </a:p>
          <a:p>
            <a:pPr algn="just">
              <a:lnSpc>
                <a:spcPts val="3443"/>
              </a:lnSpc>
            </a:pPr>
            <a:r>
              <a:rPr lang="en-US" sz="2799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Коли підліток іде на контакт, ви можете сказати:</a:t>
            </a:r>
          </a:p>
          <a:p>
            <a:pPr algn="just">
              <a:lnSpc>
                <a:spcPts val="3443"/>
              </a:lnSpc>
            </a:pPr>
            <a:r>
              <a:rPr lang="en-US" sz="2799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«Я б хотіла/ хотів дізнатися, що спонукає тебе завдавати собі шкоди?»</a:t>
            </a:r>
          </a:p>
          <a:p>
            <a:pPr algn="just">
              <a:lnSpc>
                <a:spcPts val="3443"/>
              </a:lnSpc>
            </a:pPr>
            <a:endParaRPr lang="en-US" sz="2799">
              <a:solidFill>
                <a:srgbClr val="00368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3443"/>
              </a:lnSpc>
            </a:pPr>
            <a:r>
              <a:rPr lang="en-US" sz="2799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Якщо розмова не веде до відкритості учня, ви можете додати: </a:t>
            </a:r>
          </a:p>
          <a:p>
            <a:pPr algn="just">
              <a:lnSpc>
                <a:spcPts val="3443"/>
              </a:lnSpc>
            </a:pPr>
            <a:r>
              <a:rPr lang="en-US" sz="2799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«Іноді люди завдають собі шкоди, щоб впортися з сильними й важкими почуттями чи емоціями. Можливо, це може бути причиною того, чому ти завдаєш собі шкоди?»</a:t>
            </a:r>
          </a:p>
          <a:p>
            <a:pPr algn="just">
              <a:lnSpc>
                <a:spcPts val="3443"/>
              </a:lnSpc>
            </a:pPr>
            <a:r>
              <a:rPr lang="en-US" sz="2799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Або:</a:t>
            </a:r>
          </a:p>
          <a:p>
            <a:pPr algn="just">
              <a:lnSpc>
                <a:spcPts val="3443"/>
              </a:lnSpc>
            </a:pPr>
            <a:r>
              <a:rPr lang="en-US" sz="2799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en-US" sz="2799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Я знаю, що люди завдають собі шкоди через різні причини, і що вони часто переживають різні емоції. Я би хотів(ла) зрозуміти, що саме спонукає тебе завдавати собі шкоди?» </a:t>
            </a:r>
          </a:p>
          <a:p>
            <a:pPr algn="just">
              <a:lnSpc>
                <a:spcPts val="3443"/>
              </a:lnSpc>
            </a:pPr>
            <a:endParaRPr lang="en-US" sz="2799">
              <a:solidFill>
                <a:srgbClr val="00368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3443"/>
              </a:lnSpc>
            </a:pPr>
            <a:r>
              <a:rPr lang="en-US" sz="2799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Нормалізуйте способи впоратись, які використовує підліток: іноді кризові стани викликають бажання полегшити свій стан у будь-який спосіб. Повідомте, що є інші шляхи для зниження емоційної напруги.</a:t>
            </a:r>
          </a:p>
          <a:p>
            <a:pPr algn="just">
              <a:lnSpc>
                <a:spcPts val="4759"/>
              </a:lnSpc>
            </a:pPr>
            <a:endParaRPr lang="en-US" sz="2799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403860" y="9535244"/>
            <a:ext cx="8963778" cy="37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Людський дотик та емпатія – разом із професійними навичками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56536" y="1898631"/>
            <a:ext cx="13369264" cy="613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3.2. КОРИСНІ РЕКОМЕНДАЦІЇ, ПИТАННЯ Й ТВЕРДЖЕННЯ: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493028" y="4085033"/>
            <a:ext cx="17389721" cy="4492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1183" lvl="1" indent="-390592" algn="just">
              <a:lnSpc>
                <a:spcPts val="4450"/>
              </a:lnSpc>
              <a:buFont typeface="Arial"/>
              <a:buChar char="•"/>
            </a:pPr>
            <a:r>
              <a:rPr lang="uk-UA" sz="3618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Намагайтесь зрозуміти обставини й причини </a:t>
            </a:r>
            <a:r>
              <a:rPr lang="uk-UA" sz="3618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самоушкодження</a:t>
            </a:r>
            <a:r>
              <a:rPr lang="uk-UA" sz="3618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 (не знецінюйте)</a:t>
            </a:r>
          </a:p>
          <a:p>
            <a:pPr marL="781183" lvl="1" indent="-390592" algn="just">
              <a:lnSpc>
                <a:spcPts val="4450"/>
              </a:lnSpc>
              <a:buFont typeface="Arial"/>
              <a:buChar char="•"/>
            </a:pPr>
            <a:r>
              <a:rPr lang="uk-UA" sz="3618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Для рішення про прийняття відповідних дій важливо визначити рівень стурбованості з приводу </a:t>
            </a:r>
            <a:r>
              <a:rPr lang="uk-UA" sz="3618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самоушкодження</a:t>
            </a:r>
            <a:endParaRPr lang="uk-UA" sz="3618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81183" lvl="1" indent="-390592" algn="just">
              <a:lnSpc>
                <a:spcPts val="4450"/>
              </a:lnSpc>
              <a:buFont typeface="Arial"/>
              <a:buChar char="•"/>
            </a:pPr>
            <a:r>
              <a:rPr lang="uk-UA" sz="3618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Взяти до уваги всі індивідуальні фактори, специфічні для кожного учня</a:t>
            </a:r>
          </a:p>
          <a:p>
            <a:pPr marL="781183" lvl="1" indent="-390592" algn="just">
              <a:lnSpc>
                <a:spcPts val="4450"/>
              </a:lnSpc>
              <a:buFont typeface="Arial"/>
              <a:buChar char="•"/>
            </a:pPr>
            <a:r>
              <a:rPr lang="uk-UA" sz="3618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Якщо у вас сумніви, </a:t>
            </a:r>
            <a:r>
              <a:rPr lang="uk-UA" sz="3618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сконтактуйте</a:t>
            </a:r>
            <a:r>
              <a:rPr lang="uk-UA" sz="3618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 з фахівцями сфери психічного </a:t>
            </a:r>
            <a:r>
              <a:rPr lang="en-US" sz="3618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здоров'я</a:t>
            </a:r>
            <a:r>
              <a:rPr lang="en-US" sz="3618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just">
              <a:lnSpc>
                <a:spcPts val="3461"/>
              </a:lnSpc>
            </a:pPr>
            <a:endParaRPr lang="en-US" sz="3618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784"/>
              </a:lnSpc>
            </a:pPr>
            <a:endParaRPr lang="en-US" sz="3618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3367638" y="6824504"/>
            <a:ext cx="4165821" cy="3087915"/>
          </a:xfrm>
          <a:custGeom>
            <a:avLst/>
            <a:gdLst/>
            <a:ahLst/>
            <a:cxnLst/>
            <a:rect l="l" t="t" r="r" b="b"/>
            <a:pathLst>
              <a:path w="4165821" h="3087915">
                <a:moveTo>
                  <a:pt x="0" y="0"/>
                </a:moveTo>
                <a:lnTo>
                  <a:pt x="4165821" y="0"/>
                </a:lnTo>
                <a:lnTo>
                  <a:pt x="4165821" y="3087915"/>
                </a:lnTo>
                <a:lnTo>
                  <a:pt x="0" y="30879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2" name="TextBox 12"/>
          <p:cNvSpPr txBox="1"/>
          <p:nvPr/>
        </p:nvSpPr>
        <p:spPr>
          <a:xfrm>
            <a:off x="4403860" y="9535244"/>
            <a:ext cx="8963778" cy="37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Людський дотик та емпатія – разом із професійними навичками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3028" y="2580139"/>
            <a:ext cx="17641358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3.3 РОЗУМІННЯ ОБСТАВИН САМОУШКОДЖЕННЯ </a:t>
            </a:r>
            <a:r>
              <a:rPr lang="uk-UA" sz="36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та</a:t>
            </a:r>
            <a:r>
              <a:rPr lang="en-US" sz="36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РІВЕНЬ СТУРБОВАНОСТІ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562814" y="3801681"/>
            <a:ext cx="7682092" cy="8053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28"/>
              </a:lnSpc>
            </a:pPr>
            <a:r>
              <a:rPr lang="uk-UA" sz="36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Легкі побоювання</a:t>
            </a:r>
          </a:p>
          <a:p>
            <a:pPr algn="just">
              <a:lnSpc>
                <a:spcPts val="4428"/>
              </a:lnSpc>
            </a:pPr>
            <a:endParaRPr lang="uk-UA" sz="3600" dirty="0">
              <a:solidFill>
                <a:srgbClr val="00368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3690"/>
              </a:lnSpc>
            </a:pPr>
            <a:r>
              <a:rPr lang="uk-UA" sz="3000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Поставте</a:t>
            </a:r>
            <a:r>
              <a:rPr lang="uk-UA" sz="30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 питання для визначення </a:t>
            </a:r>
            <a:r>
              <a:rPr lang="uk-UA" sz="3000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суїцидального</a:t>
            </a:r>
            <a:r>
              <a:rPr lang="uk-UA" sz="30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 ризику. За відсутності </a:t>
            </a:r>
            <a:r>
              <a:rPr lang="uk-UA" sz="3000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суїцидальних</a:t>
            </a:r>
            <a:r>
              <a:rPr lang="uk-UA" sz="30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 думок і за наявності ознак </a:t>
            </a:r>
            <a:r>
              <a:rPr lang="uk-UA" sz="3000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самоушкодження</a:t>
            </a:r>
            <a:r>
              <a:rPr lang="uk-UA" sz="30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, визначаємо рівень як “низький” або “середній”.</a:t>
            </a:r>
          </a:p>
          <a:p>
            <a:pPr algn="just">
              <a:lnSpc>
                <a:spcPts val="3690"/>
              </a:lnSpc>
            </a:pPr>
            <a:r>
              <a:rPr lang="uk-UA" sz="30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Враховуйте, як часто відбувається </a:t>
            </a:r>
            <a:r>
              <a:rPr lang="uk-UA" sz="3000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самоушкодження</a:t>
            </a:r>
            <a:r>
              <a:rPr lang="uk-UA" sz="30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 і наскільки небезпечні засоби використовуються. Яка ситуація учня: чи сприятливі стосунки з батьками, чи є друзі? </a:t>
            </a:r>
          </a:p>
          <a:p>
            <a:pPr algn="just">
              <a:lnSpc>
                <a:spcPts val="4428"/>
              </a:lnSpc>
            </a:pPr>
            <a:endParaRPr lang="en-US" sz="3000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428"/>
              </a:lnSpc>
            </a:pPr>
            <a:endParaRPr lang="en-US" sz="3000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443"/>
              </a:lnSpc>
            </a:pPr>
            <a:endParaRPr lang="en-US" sz="3000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759"/>
              </a:lnSpc>
            </a:pPr>
            <a:endParaRPr lang="en-US" sz="3000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403860" y="9535244"/>
            <a:ext cx="8963778" cy="37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Людський дотик та емпатія – разом із професійними навичками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93028" y="2580139"/>
            <a:ext cx="17641358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3.3 РОЗУМІННЯ ОБСТАВИН САМОУШКОДЖЕННЯ </a:t>
            </a:r>
            <a:r>
              <a:rPr lang="uk-UA" sz="36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та</a:t>
            </a:r>
            <a:r>
              <a:rPr lang="en-US" sz="36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РІВЕНЬ СТУРБОВАНОСТІ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008789" y="3869824"/>
            <a:ext cx="7530283" cy="5569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28"/>
              </a:lnSpc>
            </a:pPr>
            <a:r>
              <a:rPr lang="en-US" sz="360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Серйозні побоювання</a:t>
            </a:r>
          </a:p>
          <a:p>
            <a:pPr algn="just">
              <a:lnSpc>
                <a:spcPts val="4428"/>
              </a:lnSpc>
            </a:pPr>
            <a:endParaRPr lang="en-US" sz="3600">
              <a:solidFill>
                <a:srgbClr val="00368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3690"/>
              </a:lnSpc>
            </a:pPr>
            <a:r>
              <a:rPr lang="en-US" sz="300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Поставте питання для визначення суїцидального ризику. За наявності суїцидальних думок і намірів та ознак селфхарму, визначаємо рівень як “високий”.</a:t>
            </a:r>
          </a:p>
          <a:p>
            <a:pPr algn="r">
              <a:lnSpc>
                <a:spcPts val="4428"/>
              </a:lnSpc>
            </a:pPr>
            <a:endParaRPr lang="en-US" sz="300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428"/>
              </a:lnSpc>
            </a:pPr>
            <a:endParaRPr lang="en-US" sz="300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443"/>
              </a:lnSpc>
            </a:pPr>
            <a:endParaRPr lang="en-US" sz="300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759"/>
              </a:lnSpc>
            </a:pPr>
            <a:endParaRPr lang="en-US" sz="300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1028700" y="3324584"/>
            <a:ext cx="3065526" cy="4114800"/>
          </a:xfrm>
          <a:custGeom>
            <a:avLst/>
            <a:gdLst/>
            <a:ahLst/>
            <a:cxnLst/>
            <a:rect l="l" t="t" r="r" b="b"/>
            <a:pathLst>
              <a:path w="3065526" h="4114800">
                <a:moveTo>
                  <a:pt x="0" y="0"/>
                </a:moveTo>
                <a:lnTo>
                  <a:pt x="3065526" y="0"/>
                </a:lnTo>
                <a:lnTo>
                  <a:pt x="30655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1" name="TextBox 11"/>
          <p:cNvSpPr txBox="1"/>
          <p:nvPr/>
        </p:nvSpPr>
        <p:spPr>
          <a:xfrm>
            <a:off x="4403860" y="9535244"/>
            <a:ext cx="8963778" cy="37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Людський дотик та емпатія – разом із професійними навичками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655394" y="2580139"/>
            <a:ext cx="11660806" cy="613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ПИТАННЯ НА ОЦІНКУ СУЇЦИДАЛЬНОГО РИЗИКУ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738077" y="3926356"/>
            <a:ext cx="11295592" cy="3925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just">
              <a:lnSpc>
                <a:spcPts val="6408"/>
              </a:lnSpc>
              <a:buAutoNum type="arabicPeriod"/>
            </a:pPr>
            <a:r>
              <a:rPr lang="en-US" sz="3600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Чи бувають у тебе думки про самогубство?</a:t>
            </a:r>
          </a:p>
          <a:p>
            <a:pPr marL="777240" lvl="1" indent="-388620" algn="just">
              <a:lnSpc>
                <a:spcPts val="6408"/>
              </a:lnSpc>
              <a:buAutoNum type="arabicPeriod"/>
            </a:pPr>
            <a:r>
              <a:rPr lang="en-US" sz="3600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Чи є у тебе план самогубства?</a:t>
            </a:r>
          </a:p>
          <a:p>
            <a:pPr marL="777240" lvl="1" indent="-388620" algn="just">
              <a:lnSpc>
                <a:spcPts val="6408"/>
              </a:lnSpc>
              <a:buAutoNum type="arabicPeriod"/>
            </a:pPr>
            <a:r>
              <a:rPr lang="en-US" sz="3600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Чи є у тебе засоби здійснити цей план?</a:t>
            </a:r>
          </a:p>
          <a:p>
            <a:pPr marL="777240" lvl="1" indent="-388620" algn="just">
              <a:lnSpc>
                <a:spcPts val="6408"/>
              </a:lnSpc>
              <a:buAutoNum type="arabicPeriod"/>
            </a:pPr>
            <a:r>
              <a:rPr lang="en-US" sz="3600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Чи були раніше спроби самогубства?</a:t>
            </a:r>
          </a:p>
          <a:p>
            <a:pPr algn="ctr">
              <a:lnSpc>
                <a:spcPts val="4320"/>
              </a:lnSpc>
              <a:spcBef>
                <a:spcPct val="0"/>
              </a:spcBef>
            </a:pPr>
            <a:endParaRPr lang="en-US" sz="3600">
              <a:solidFill>
                <a:srgbClr val="00368B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AC2AAF-F7CC-4876-AF4C-97874D11EB7E}"/>
              </a:ext>
            </a:extLst>
          </p:cNvPr>
          <p:cNvSpPr txBox="1"/>
          <p:nvPr/>
        </p:nvSpPr>
        <p:spPr>
          <a:xfrm>
            <a:off x="14509873" y="7845561"/>
            <a:ext cx="9144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uk-UA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1+2-3-4-(низький)</a:t>
            </a:r>
          </a:p>
          <a:p>
            <a:pPr lvl="0"/>
            <a:r>
              <a:rPr lang="uk-UA" i="1" u="sng" dirty="0">
                <a:solidFill>
                  <a:srgbClr val="0036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1+2+3-4- (середній)</a:t>
            </a:r>
          </a:p>
          <a:p>
            <a:r>
              <a:rPr lang="uk-UA" i="1" u="sng" dirty="0">
                <a:solidFill>
                  <a:srgbClr val="0036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1+2+3-4+ (середній)</a:t>
            </a:r>
            <a:endParaRPr lang="en-US" dirty="0">
              <a:solidFill>
                <a:srgbClr val="00368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i="1" u="sng" dirty="0">
                <a:solidFill>
                  <a:srgbClr val="0036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1+2+3+4-(високий)</a:t>
            </a:r>
            <a:endParaRPr lang="en-US" dirty="0">
              <a:solidFill>
                <a:srgbClr val="00368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i="1" u="sng" dirty="0">
                <a:solidFill>
                  <a:srgbClr val="0036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1+2+3+4+(дуже високий)</a:t>
            </a:r>
            <a:endParaRPr lang="uk-UA" dirty="0">
              <a:solidFill>
                <a:srgbClr val="00368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493028" y="3865532"/>
            <a:ext cx="17301944" cy="4493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just">
              <a:lnSpc>
                <a:spcPts val="4428"/>
              </a:lnSpc>
              <a:buFont typeface="Arial"/>
              <a:buChar char="•"/>
            </a:pPr>
            <a:r>
              <a:rPr lang="uk-UA" sz="36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Конфіденційність важлива для молодих людей</a:t>
            </a:r>
          </a:p>
          <a:p>
            <a:pPr marL="777240" lvl="1" indent="-388620" algn="just">
              <a:lnSpc>
                <a:spcPts val="4428"/>
              </a:lnSpc>
              <a:buFont typeface="Arial"/>
              <a:buChar char="•"/>
            </a:pPr>
            <a:r>
              <a:rPr lang="uk-UA" sz="36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Важливо обговорити те, щодо чого ви можете і не можете зберігати конфіденційність</a:t>
            </a:r>
          </a:p>
          <a:p>
            <a:pPr marL="777240" lvl="1" indent="-388620" algn="just">
              <a:lnSpc>
                <a:spcPts val="4428"/>
              </a:lnSpc>
              <a:buFont typeface="Arial"/>
              <a:buChar char="•"/>
            </a:pPr>
            <a:r>
              <a:rPr lang="uk-UA" sz="36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Не давайте обіцянок щодо конфіденційності, яких ви не зможете дотриматися</a:t>
            </a:r>
          </a:p>
          <a:p>
            <a:pPr marL="777240" lvl="1" indent="-388620" algn="just">
              <a:lnSpc>
                <a:spcPts val="4428"/>
              </a:lnSpc>
              <a:buFont typeface="Arial"/>
              <a:buChar char="•"/>
            </a:pPr>
            <a:r>
              <a:rPr lang="uk-UA" sz="36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Працюйте на основі принципу «необхідно знати»</a:t>
            </a:r>
          </a:p>
          <a:p>
            <a:pPr marL="777240" lvl="1" indent="-388620" algn="just">
              <a:lnSpc>
                <a:spcPts val="4428"/>
              </a:lnSpc>
              <a:buFont typeface="Arial"/>
              <a:buChar char="•"/>
            </a:pPr>
            <a:r>
              <a:rPr lang="uk-UA" sz="36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Де можливо, залучайте батьків</a:t>
            </a:r>
          </a:p>
          <a:p>
            <a:pPr algn="just">
              <a:lnSpc>
                <a:spcPts val="4759"/>
              </a:lnSpc>
            </a:pPr>
            <a:endParaRPr lang="en-US" sz="3600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4013543" y="6633283"/>
            <a:ext cx="3781429" cy="2940061"/>
          </a:xfrm>
          <a:custGeom>
            <a:avLst/>
            <a:gdLst/>
            <a:ahLst/>
            <a:cxnLst/>
            <a:rect l="l" t="t" r="r" b="b"/>
            <a:pathLst>
              <a:path w="3781429" h="2940061">
                <a:moveTo>
                  <a:pt x="0" y="0"/>
                </a:moveTo>
                <a:lnTo>
                  <a:pt x="3781429" y="0"/>
                </a:lnTo>
                <a:lnTo>
                  <a:pt x="3781429" y="2940061"/>
                </a:lnTo>
                <a:lnTo>
                  <a:pt x="0" y="29400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2" name="TextBox 12"/>
          <p:cNvSpPr txBox="1"/>
          <p:nvPr/>
        </p:nvSpPr>
        <p:spPr>
          <a:xfrm>
            <a:off x="4403860" y="9535244"/>
            <a:ext cx="8963778" cy="37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Людський дотик та емпатія – разом із професійними навичками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124308" y="2580139"/>
            <a:ext cx="12572891" cy="613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3.4 КОНФІДЕНЦІЙНІСТЬ І КОМУНІКАЦІЯ З БАТЬКАМИ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493028" y="3875057"/>
            <a:ext cx="17301944" cy="623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just">
              <a:lnSpc>
                <a:spcPts val="3690"/>
              </a:lnSpc>
              <a:buFont typeface="Arial"/>
              <a:buChar char="•"/>
            </a:pPr>
            <a:r>
              <a:rPr lang="uk-UA" sz="30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Якщо немає конфіденційності, учні не будуть звертатися по допомогу</a:t>
            </a:r>
          </a:p>
          <a:p>
            <a:pPr marL="647700" lvl="1" indent="-323850" algn="just">
              <a:lnSpc>
                <a:spcPts val="3690"/>
              </a:lnSpc>
              <a:buFont typeface="Arial"/>
              <a:buChar char="•"/>
            </a:pPr>
            <a:r>
              <a:rPr lang="uk-UA" sz="30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Фахівці (педагоги, психологи) повинні з'ясувати рівень небезпеки для дитини (Стаття 135 Кримінального кодексу України. Залишення в небезпеці) </a:t>
            </a:r>
          </a:p>
          <a:p>
            <a:pPr marL="647700" lvl="1" indent="-323850" algn="just">
              <a:lnSpc>
                <a:spcPts val="3690"/>
              </a:lnSpc>
              <a:buFont typeface="Arial"/>
              <a:buChar char="•"/>
            </a:pPr>
            <a:r>
              <a:rPr lang="uk-UA" sz="30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Інколи інтереси дітей/ молоді і фахівців не співпадають</a:t>
            </a:r>
          </a:p>
          <a:p>
            <a:pPr algn="just">
              <a:lnSpc>
                <a:spcPts val="3690"/>
              </a:lnSpc>
            </a:pPr>
            <a:r>
              <a:rPr lang="uk-UA" sz="30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Що можуть зробити фахівці:</a:t>
            </a:r>
          </a:p>
          <a:p>
            <a:pPr algn="just">
              <a:lnSpc>
                <a:spcPts val="3690"/>
              </a:lnSpc>
            </a:pPr>
            <a:r>
              <a:rPr lang="uk-UA" sz="30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     3.1. Визначити межі конфіденційності.</a:t>
            </a:r>
          </a:p>
          <a:p>
            <a:pPr algn="just">
              <a:lnSpc>
                <a:spcPts val="3690"/>
              </a:lnSpc>
            </a:pPr>
            <a:r>
              <a:rPr lang="uk-UA" sz="30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  3.2. Сформувати домовленості про обмеження конфіденційності з дитиною/підлітком  (обговорити, кому фахівець повідомить інформацію, і яку саме)</a:t>
            </a:r>
          </a:p>
          <a:p>
            <a:pPr algn="just">
              <a:lnSpc>
                <a:spcPts val="3690"/>
              </a:lnSpc>
            </a:pPr>
            <a:r>
              <a:rPr lang="uk-UA" sz="30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     3.3. Залучити інших дотичних до прийняття колегіального рішення працівників закладу, фахівців</a:t>
            </a:r>
          </a:p>
          <a:p>
            <a:pPr algn="just">
              <a:lnSpc>
                <a:spcPts val="3690"/>
              </a:lnSpc>
            </a:pPr>
            <a:r>
              <a:rPr lang="uk-UA" sz="30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     3.4. Повідомити уповноважених дорослих (батьків, опікунів, службу в присутності дитини, починаючи з 12 років) 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403860" y="9535244"/>
            <a:ext cx="8963778" cy="37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Людський дотик та емпатія – разом із професійними навичками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9414" y="2261051"/>
            <a:ext cx="17948586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3.4. ЯК ДОТРИМАТИСЯ ЗБЕРЕЖЕННЯ КОНФІДЕНЦІЙНОСТІ ДЛЯ ПІДЛІТКА І ПОІНФОРМУВАННЯ БАТЬКІВ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877944" y="2779083"/>
            <a:ext cx="17086735" cy="6488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9" lvl="1" indent="-345439" algn="just">
              <a:lnSpc>
                <a:spcPts val="3935"/>
              </a:lnSpc>
              <a:buFont typeface="Arial"/>
              <a:buChar char="•"/>
            </a:pPr>
            <a:r>
              <a:rPr lang="uk-UA" sz="31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Підтримуйте і слухайте учня, й розробіть шляхи підтримки його у школі</a:t>
            </a:r>
          </a:p>
          <a:p>
            <a:pPr marL="690879" lvl="1" indent="-345439" algn="just">
              <a:lnSpc>
                <a:spcPts val="3935"/>
              </a:lnSpc>
              <a:buFont typeface="Arial"/>
              <a:buChar char="•"/>
            </a:pPr>
            <a:r>
              <a:rPr lang="uk-UA" sz="31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Спробуйте й допоможіть учневі визначити причини завдання ним </a:t>
            </a:r>
            <a:r>
              <a:rPr lang="uk-UA" sz="3199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самоушкоджень</a:t>
            </a:r>
            <a:r>
              <a:rPr lang="uk-UA" sz="31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, або емоцій, які він переживав до того, як наніс </a:t>
            </a:r>
            <a:r>
              <a:rPr lang="uk-UA" sz="3199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самоушкодження</a:t>
            </a:r>
            <a:endParaRPr lang="uk-UA" sz="3199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90879" lvl="1" indent="-345439" algn="just">
              <a:lnSpc>
                <a:spcPts val="3935"/>
              </a:lnSpc>
              <a:buFont typeface="Arial"/>
              <a:buChar char="•"/>
            </a:pPr>
            <a:r>
              <a:rPr lang="uk-UA" sz="31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Обговоріть з молодою людиною можливі альтернативи </a:t>
            </a:r>
            <a:r>
              <a:rPr lang="uk-UA" sz="3199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самоушкодженню</a:t>
            </a:r>
            <a:r>
              <a:rPr lang="uk-UA" sz="31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uk-UA" sz="3199" u="sng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 Bold"/>
              </a:rPr>
              <a:t>Наприклад: використання льоду, гарячого воску, жорсткого гумового браслету на зап’ясті, використання інших видів активності для зменшення емоційної напруги</a:t>
            </a:r>
          </a:p>
          <a:p>
            <a:pPr marL="690879" lvl="1" indent="-345439" algn="just">
              <a:lnSpc>
                <a:spcPts val="3935"/>
              </a:lnSpc>
              <a:buFont typeface="Arial"/>
              <a:buChar char="•"/>
            </a:pPr>
            <a:r>
              <a:rPr lang="uk-UA" sz="31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Поговоріть з учнем щодо розмови з батьками</a:t>
            </a:r>
          </a:p>
          <a:p>
            <a:pPr marL="690879" lvl="1" indent="-345439" algn="just">
              <a:lnSpc>
                <a:spcPts val="3935"/>
              </a:lnSpc>
              <a:buFont typeface="Arial"/>
              <a:buChar char="•"/>
            </a:pPr>
            <a:r>
              <a:rPr lang="uk-UA" sz="31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Залучіть батьків/ піклувальників до обговорення того, як допомогти молодій людині в школі та вдома</a:t>
            </a:r>
          </a:p>
          <a:p>
            <a:pPr marL="690879" lvl="1" indent="-345439" algn="just">
              <a:lnSpc>
                <a:spcPts val="3935"/>
              </a:lnSpc>
              <a:buFont typeface="Arial"/>
              <a:buChar char="•"/>
            </a:pPr>
            <a:r>
              <a:rPr lang="uk-UA" sz="31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Надайте молодій людині інформацію про інші джерела підтримки і поради </a:t>
            </a:r>
          </a:p>
          <a:p>
            <a:pPr marL="647700" lvl="1" indent="-323850" algn="just">
              <a:lnSpc>
                <a:spcPts val="3690"/>
              </a:lnSpc>
              <a:buFont typeface="Arial"/>
              <a:buChar char="•"/>
            </a:pPr>
            <a:r>
              <a:rPr lang="uk-UA" sz="30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Пам'ятайте, що рівень ризику може змінюватись</a:t>
            </a:r>
          </a:p>
          <a:p>
            <a:pPr algn="just">
              <a:lnSpc>
                <a:spcPts val="3690"/>
              </a:lnSpc>
            </a:pPr>
            <a:endParaRPr lang="en-US" sz="3000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403860" y="9535244"/>
            <a:ext cx="8963778" cy="37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Людський дотик та емпатія – разом із професійними навичками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177050" y="1953911"/>
            <a:ext cx="12139150" cy="613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4.1 ЩО РОБИТИ, ЯКЩО У ВАС ЛЕГКІ ПОБОЮВАННЯ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770340" y="3031940"/>
            <a:ext cx="17086735" cy="5985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9" lvl="1" indent="-345439" algn="just">
              <a:lnSpc>
                <a:spcPts val="3935"/>
              </a:lnSpc>
              <a:buFont typeface="Arial"/>
              <a:buChar char="•"/>
            </a:pPr>
            <a:r>
              <a:rPr lang="uk-UA" sz="31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Скажіть учневі, що ви переживаєте щодо його/її благополуччя і хотіли б переконатися, що він/вона отримує належний рівень підтримки</a:t>
            </a:r>
          </a:p>
          <a:p>
            <a:pPr marL="690879" lvl="1" indent="-345439" algn="just">
              <a:lnSpc>
                <a:spcPts val="3935"/>
              </a:lnSpc>
              <a:buFont typeface="Arial"/>
              <a:buChar char="•"/>
            </a:pPr>
            <a:r>
              <a:rPr lang="uk-UA" sz="31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Тримайте учня поінформованим щодо будь-яких дій, які ви здійснюєте</a:t>
            </a:r>
          </a:p>
          <a:p>
            <a:pPr marL="690879" lvl="1" indent="-345439" algn="just">
              <a:lnSpc>
                <a:spcPts val="3935"/>
              </a:lnSpc>
              <a:buFont typeface="Arial"/>
              <a:buChar char="•"/>
            </a:pPr>
            <a:r>
              <a:rPr lang="uk-UA" sz="31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Продовжуйте підтримувати й вислуховувати молоду людину</a:t>
            </a:r>
          </a:p>
          <a:p>
            <a:pPr marL="690879" lvl="1" indent="-345439" algn="just">
              <a:lnSpc>
                <a:spcPts val="3935"/>
              </a:lnSpc>
              <a:buFont typeface="Arial"/>
              <a:buChar char="•"/>
            </a:pPr>
            <a:r>
              <a:rPr lang="uk-UA" sz="31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Залучайте батьків або інших родичів </a:t>
            </a:r>
          </a:p>
          <a:p>
            <a:pPr marL="690879" lvl="1" indent="-345439" algn="just">
              <a:lnSpc>
                <a:spcPts val="3935"/>
              </a:lnSpc>
              <a:buFont typeface="Arial"/>
              <a:buChar char="•"/>
            </a:pPr>
            <a:r>
              <a:rPr lang="uk-UA" sz="31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Зважайте на потреби групи однолітків учня. </a:t>
            </a:r>
            <a:r>
              <a:rPr lang="uk-UA" sz="3199" u="sng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 Bold"/>
              </a:rPr>
              <a:t>Проведіть загальні </a:t>
            </a:r>
            <a:r>
              <a:rPr lang="uk-UA" sz="3199" u="sng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 Bold"/>
              </a:rPr>
              <a:t>психоедукаційні</a:t>
            </a:r>
            <a:r>
              <a:rPr lang="uk-UA" sz="3199" u="sng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 Bold"/>
              </a:rPr>
              <a:t> зустрічі з друзями та однокласниками стосовно зменшення стресу, дотримуючись принципів конфіденційності щодо </a:t>
            </a:r>
            <a:r>
              <a:rPr lang="uk-UA" sz="3199" u="sng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 Bold"/>
              </a:rPr>
              <a:t>підлітка</a:t>
            </a:r>
            <a:r>
              <a:rPr lang="uk-UA" sz="3199" u="sng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 Bold"/>
              </a:rPr>
              <a:t>, який вчинив </a:t>
            </a:r>
            <a:r>
              <a:rPr lang="uk-UA" sz="3199" u="sng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 Bold"/>
              </a:rPr>
              <a:t>самоушкодження</a:t>
            </a:r>
            <a:endParaRPr lang="uk-UA" sz="3199" u="sng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 Bold"/>
            </a:endParaRPr>
          </a:p>
          <a:p>
            <a:pPr algn="just">
              <a:lnSpc>
                <a:spcPts val="3935"/>
              </a:lnSpc>
            </a:pPr>
            <a:endParaRPr lang="en-US" sz="3199" dirty="0">
              <a:solidFill>
                <a:srgbClr val="FF5757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3935"/>
              </a:lnSpc>
            </a:pPr>
            <a:endParaRPr lang="en-US" sz="3199" dirty="0">
              <a:solidFill>
                <a:srgbClr val="FF5757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3690"/>
              </a:lnSpc>
            </a:pPr>
            <a:endParaRPr lang="en-US" sz="3199" dirty="0">
              <a:solidFill>
                <a:srgbClr val="FF5757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4200"/>
              </a:lnSpc>
            </a:pPr>
            <a:endParaRPr lang="en-US" sz="3199" dirty="0">
              <a:solidFill>
                <a:srgbClr val="FF5757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403860" y="9535244"/>
            <a:ext cx="8963778" cy="37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 dirty="0" err="1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Людський</a:t>
            </a:r>
            <a:r>
              <a:rPr lang="en-US" sz="1650" dirty="0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650" dirty="0" err="1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дотик</a:t>
            </a:r>
            <a:r>
              <a:rPr lang="en-US" sz="1650" dirty="0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650" dirty="0" err="1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та</a:t>
            </a:r>
            <a:r>
              <a:rPr lang="en-US" sz="1650" dirty="0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650" dirty="0" err="1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емпатія</a:t>
            </a:r>
            <a:r>
              <a:rPr lang="en-US" sz="1650" dirty="0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 – </a:t>
            </a:r>
            <a:r>
              <a:rPr lang="en-US" sz="1650" dirty="0" err="1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разом</a:t>
            </a:r>
            <a:r>
              <a:rPr lang="en-US" sz="1650" dirty="0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650" dirty="0" err="1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із</a:t>
            </a:r>
            <a:r>
              <a:rPr lang="en-US" sz="1650" dirty="0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650" dirty="0" err="1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професійними</a:t>
            </a:r>
            <a:r>
              <a:rPr lang="en-US" sz="1650" dirty="0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650" dirty="0" err="1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навичками</a:t>
            </a:r>
            <a:r>
              <a:rPr lang="en-US" sz="1650" dirty="0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789589" y="2102148"/>
            <a:ext cx="13185467" cy="613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4.2 ЩО РОБИТИ, ЯКЩО У ВАС СЕРЙОЗНІ ПОБОЮВАННЯ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1028700" y="3768180"/>
            <a:ext cx="17086735" cy="5245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31"/>
              </a:lnSpc>
            </a:pPr>
            <a:r>
              <a:rPr lang="uk-UA" sz="3199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Відволікаючі види діяльності (приклади):</a:t>
            </a:r>
          </a:p>
          <a:p>
            <a:pPr algn="just">
              <a:lnSpc>
                <a:spcPts val="3231"/>
              </a:lnSpc>
            </a:pPr>
            <a:endParaRPr lang="uk-UA" sz="3199" dirty="0">
              <a:solidFill>
                <a:srgbClr val="00368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690879" lvl="1" indent="-345439" algn="just">
              <a:lnSpc>
                <a:spcPts val="3231"/>
              </a:lnSpc>
              <a:buFont typeface="Arial"/>
              <a:buChar char="•"/>
            </a:pPr>
            <a:r>
              <a:rPr lang="uk-UA" sz="31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вийти на прогулянку чи зайнятися іншими формами фізичних навантажень </a:t>
            </a:r>
          </a:p>
          <a:p>
            <a:pPr marL="690879" lvl="1" indent="-345439" algn="just">
              <a:lnSpc>
                <a:spcPts val="3935"/>
              </a:lnSpc>
              <a:buFont typeface="Arial"/>
              <a:buChar char="•"/>
            </a:pPr>
            <a:r>
              <a:rPr lang="uk-UA" sz="31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вийти з дому й відвідати публічне місце, таке, як парк або торгівельний центр</a:t>
            </a:r>
          </a:p>
          <a:p>
            <a:pPr marL="690879" lvl="1" indent="-345439" algn="just">
              <a:lnSpc>
                <a:spcPts val="3935"/>
              </a:lnSpc>
              <a:buFont typeface="Arial"/>
              <a:buChar char="•"/>
            </a:pPr>
            <a:r>
              <a:rPr lang="uk-UA" sz="31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читати книгу</a:t>
            </a:r>
          </a:p>
          <a:p>
            <a:pPr marL="690879" lvl="1" indent="-345439" algn="just">
              <a:lnSpc>
                <a:spcPts val="3935"/>
              </a:lnSpc>
              <a:buFont typeface="Arial"/>
              <a:buChar char="•"/>
            </a:pPr>
            <a:r>
              <a:rPr lang="uk-UA" sz="31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вивести собаку на прогулянку чи попіклуватися про домашню тварину</a:t>
            </a:r>
          </a:p>
          <a:p>
            <a:pPr algn="just">
              <a:lnSpc>
                <a:spcPts val="3935"/>
              </a:lnSpc>
            </a:pPr>
            <a:endParaRPr lang="en-US" sz="3199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935"/>
              </a:lnSpc>
            </a:pPr>
            <a:endParaRPr lang="en-US" sz="3199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935"/>
              </a:lnSpc>
            </a:pPr>
            <a:endParaRPr lang="en-US" sz="3199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690"/>
              </a:lnSpc>
            </a:pPr>
            <a:endParaRPr lang="en-US" sz="3199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200"/>
              </a:lnSpc>
            </a:pPr>
            <a:endParaRPr lang="en-US" sz="3199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3213087" y="6468992"/>
            <a:ext cx="2586874" cy="3443427"/>
          </a:xfrm>
          <a:custGeom>
            <a:avLst/>
            <a:gdLst/>
            <a:ahLst/>
            <a:cxnLst/>
            <a:rect l="l" t="t" r="r" b="b"/>
            <a:pathLst>
              <a:path w="2586874" h="3443427">
                <a:moveTo>
                  <a:pt x="0" y="0"/>
                </a:moveTo>
                <a:lnTo>
                  <a:pt x="2586874" y="0"/>
                </a:lnTo>
                <a:lnTo>
                  <a:pt x="2586874" y="3443427"/>
                </a:lnTo>
                <a:lnTo>
                  <a:pt x="0" y="34434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2" name="Freeform 12"/>
          <p:cNvSpPr/>
          <p:nvPr/>
        </p:nvSpPr>
        <p:spPr>
          <a:xfrm>
            <a:off x="1028700" y="7346193"/>
            <a:ext cx="1994893" cy="2162486"/>
          </a:xfrm>
          <a:custGeom>
            <a:avLst/>
            <a:gdLst/>
            <a:ahLst/>
            <a:cxnLst/>
            <a:rect l="l" t="t" r="r" b="b"/>
            <a:pathLst>
              <a:path w="1994893" h="2162486">
                <a:moveTo>
                  <a:pt x="0" y="0"/>
                </a:moveTo>
                <a:lnTo>
                  <a:pt x="1994893" y="0"/>
                </a:lnTo>
                <a:lnTo>
                  <a:pt x="1994893" y="2162486"/>
                </a:lnTo>
                <a:lnTo>
                  <a:pt x="0" y="2162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3" name="Freeform 13"/>
          <p:cNvSpPr/>
          <p:nvPr/>
        </p:nvSpPr>
        <p:spPr>
          <a:xfrm rot="1431407">
            <a:off x="2284398" y="6532784"/>
            <a:ext cx="2397872" cy="2446808"/>
          </a:xfrm>
          <a:custGeom>
            <a:avLst/>
            <a:gdLst/>
            <a:ahLst/>
            <a:cxnLst/>
            <a:rect l="l" t="t" r="r" b="b"/>
            <a:pathLst>
              <a:path w="2397872" h="2446808">
                <a:moveTo>
                  <a:pt x="0" y="0"/>
                </a:moveTo>
                <a:lnTo>
                  <a:pt x="2397872" y="0"/>
                </a:lnTo>
                <a:lnTo>
                  <a:pt x="2397872" y="2446809"/>
                </a:lnTo>
                <a:lnTo>
                  <a:pt x="0" y="2446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4" name="TextBox 14"/>
          <p:cNvSpPr txBox="1"/>
          <p:nvPr/>
        </p:nvSpPr>
        <p:spPr>
          <a:xfrm>
            <a:off x="4403860" y="9535244"/>
            <a:ext cx="8963778" cy="37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Людський дотик та емпатія – разом із професійними навичками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39414" y="2261051"/>
            <a:ext cx="17948586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4.</a:t>
            </a:r>
            <a:r>
              <a:rPr lang="uk-UA" sz="36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  <a:r>
              <a:rPr lang="en-US" sz="36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МОЖЛИВІ СТРАТЕГІЇ КЕРУВАННЯ ПОТЯГАМИ ДО САМОУШКОДЖЕННЯ (ПЛАН КОПІНГУ)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1028700" y="4722447"/>
            <a:ext cx="16957609" cy="4883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uk-UA" sz="3399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До прикладів відносять: </a:t>
            </a: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uk-UA" sz="3399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Самопорізи</a:t>
            </a:r>
            <a:r>
              <a:rPr lang="uk-UA" sz="33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uk-UA" sz="3399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найпошреніші</a:t>
            </a:r>
            <a:r>
              <a:rPr lang="uk-UA" sz="33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uk-UA" sz="33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передозування </a:t>
            </a: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uk-UA" sz="33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ковтання об'єктів чи отрути</a:t>
            </a: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uk-UA" sz="3399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вдаряння</a:t>
            </a:r>
            <a:r>
              <a:rPr lang="uk-UA" sz="33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 чи нанесення синців</a:t>
            </a: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uk-UA" sz="33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удушення себе за допомогою мотузок</a:t>
            </a: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uk-UA" sz="33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обпалювання </a:t>
            </a:r>
          </a:p>
          <a:p>
            <a:pPr algn="just">
              <a:lnSpc>
                <a:spcPts val="4759"/>
              </a:lnSpc>
            </a:pPr>
            <a:endParaRPr lang="en-US" sz="3399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Freeform 11"/>
          <p:cNvSpPr/>
          <p:nvPr/>
        </p:nvSpPr>
        <p:spPr>
          <a:xfrm rot="-4998340">
            <a:off x="12272092" y="6372619"/>
            <a:ext cx="2023959" cy="2224131"/>
          </a:xfrm>
          <a:custGeom>
            <a:avLst/>
            <a:gdLst/>
            <a:ahLst/>
            <a:cxnLst/>
            <a:rect l="l" t="t" r="r" b="b"/>
            <a:pathLst>
              <a:path w="2023959" h="2224131">
                <a:moveTo>
                  <a:pt x="0" y="0"/>
                </a:moveTo>
                <a:lnTo>
                  <a:pt x="2023959" y="0"/>
                </a:lnTo>
                <a:lnTo>
                  <a:pt x="2023959" y="2224131"/>
                </a:lnTo>
                <a:lnTo>
                  <a:pt x="0" y="22241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2" name="Freeform 12"/>
          <p:cNvSpPr/>
          <p:nvPr/>
        </p:nvSpPr>
        <p:spPr>
          <a:xfrm rot="-1646894">
            <a:off x="15286622" y="6237413"/>
            <a:ext cx="495403" cy="2170873"/>
          </a:xfrm>
          <a:custGeom>
            <a:avLst/>
            <a:gdLst/>
            <a:ahLst/>
            <a:cxnLst/>
            <a:rect l="l" t="t" r="r" b="b"/>
            <a:pathLst>
              <a:path w="495403" h="2170873">
                <a:moveTo>
                  <a:pt x="0" y="0"/>
                </a:moveTo>
                <a:lnTo>
                  <a:pt x="495404" y="0"/>
                </a:lnTo>
                <a:lnTo>
                  <a:pt x="495404" y="2170874"/>
                </a:lnTo>
                <a:lnTo>
                  <a:pt x="0" y="21708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88" r="-1488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3" name="TextBox 13"/>
          <p:cNvSpPr txBox="1"/>
          <p:nvPr/>
        </p:nvSpPr>
        <p:spPr>
          <a:xfrm>
            <a:off x="4602801" y="9465262"/>
            <a:ext cx="8963778" cy="37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Людський дотик та емпатія – разом із професійними навичками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602801" y="2118048"/>
            <a:ext cx="9372944" cy="613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1.3 ЩО ТАКЕ САМОУШКОДЖЕННЯ?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65195" y="3132898"/>
            <a:ext cx="16957609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Самоушкодження – це будь-яке навмисне самопоранення або самоотруєння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368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14506524" y="7419045"/>
            <a:ext cx="2359225" cy="2323837"/>
          </a:xfrm>
          <a:custGeom>
            <a:avLst/>
            <a:gdLst/>
            <a:ahLst/>
            <a:cxnLst/>
            <a:rect l="l" t="t" r="r" b="b"/>
            <a:pathLst>
              <a:path w="2359225" h="2323837">
                <a:moveTo>
                  <a:pt x="0" y="0"/>
                </a:moveTo>
                <a:lnTo>
                  <a:pt x="2359225" y="0"/>
                </a:lnTo>
                <a:lnTo>
                  <a:pt x="2359225" y="2323837"/>
                </a:lnTo>
                <a:lnTo>
                  <a:pt x="0" y="23238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1" name="TextBox 11"/>
          <p:cNvSpPr txBox="1"/>
          <p:nvPr/>
        </p:nvSpPr>
        <p:spPr>
          <a:xfrm>
            <a:off x="770340" y="3720433"/>
            <a:ext cx="17086735" cy="7088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31"/>
              </a:lnSpc>
            </a:pPr>
            <a:r>
              <a:rPr lang="uk-UA" sz="3199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Фізичні способи впоратися з симптомами стресу:</a:t>
            </a:r>
          </a:p>
          <a:p>
            <a:pPr algn="just">
              <a:lnSpc>
                <a:spcPts val="3231"/>
              </a:lnSpc>
            </a:pPr>
            <a:endParaRPr lang="uk-UA" sz="3199" dirty="0">
              <a:solidFill>
                <a:srgbClr val="00368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690879" lvl="1" indent="-345439" algn="just">
              <a:lnSpc>
                <a:spcPts val="3231"/>
              </a:lnSpc>
              <a:buFont typeface="Arial"/>
              <a:buChar char="•"/>
            </a:pPr>
            <a:r>
              <a:rPr lang="uk-UA" sz="31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Стискати кубики льоду у руці, поки вони не потануть</a:t>
            </a:r>
          </a:p>
          <a:p>
            <a:pPr marL="690879" lvl="1" indent="-345439" algn="just">
              <a:lnSpc>
                <a:spcPts val="3231"/>
              </a:lnSpc>
              <a:buFont typeface="Arial"/>
              <a:buChar char="•"/>
            </a:pPr>
            <a:r>
              <a:rPr lang="uk-UA" sz="31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Наносити удари по подушці чи м'якому об'єкту</a:t>
            </a:r>
          </a:p>
          <a:p>
            <a:pPr marL="690879" lvl="1" indent="-345439" algn="just">
              <a:lnSpc>
                <a:spcPts val="3231"/>
              </a:lnSpc>
              <a:buFont typeface="Arial"/>
              <a:buChar char="•"/>
            </a:pPr>
            <a:r>
              <a:rPr lang="uk-UA" sz="31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Покрокове дихання (розширення дихання)</a:t>
            </a:r>
          </a:p>
          <a:p>
            <a:pPr marL="690879" lvl="1" indent="-345439" algn="just">
              <a:lnSpc>
                <a:spcPts val="3231"/>
              </a:lnSpc>
              <a:buFont typeface="Arial"/>
              <a:buChar char="•"/>
            </a:pPr>
            <a:r>
              <a:rPr lang="uk-UA" sz="31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Сісти </a:t>
            </a:r>
            <a:r>
              <a:rPr lang="uk-UA" sz="3199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комфортно</a:t>
            </a:r>
            <a:endParaRPr lang="uk-UA" sz="3199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90879" lvl="1" indent="-345439" algn="just">
              <a:lnSpc>
                <a:spcPts val="3231"/>
              </a:lnSpc>
              <a:buFont typeface="Arial"/>
              <a:buChar char="•"/>
            </a:pPr>
            <a:r>
              <a:rPr lang="uk-UA" sz="31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Рахувати (дозволяє тілу уповільнитися), напр., порахувати 10 фільмів, </a:t>
            </a:r>
          </a:p>
          <a:p>
            <a:pPr marL="345440" lvl="1" algn="just">
              <a:lnSpc>
                <a:spcPts val="3231"/>
              </a:lnSpc>
            </a:pPr>
            <a:r>
              <a:rPr lang="uk-UA" sz="31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   10 тварин, 10 квіток тощо</a:t>
            </a:r>
          </a:p>
          <a:p>
            <a:pPr marL="690879" lvl="1" indent="-345439" algn="just">
              <a:lnSpc>
                <a:spcPts val="3231"/>
              </a:lnSpc>
              <a:buFont typeface="Arial"/>
              <a:buChar char="•"/>
            </a:pPr>
            <a:r>
              <a:rPr lang="uk-UA" sz="31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Виконання різних фізичних вправ</a:t>
            </a:r>
          </a:p>
          <a:p>
            <a:pPr marL="690879" lvl="1" indent="-345439" algn="just">
              <a:lnSpc>
                <a:spcPts val="3231"/>
              </a:lnSpc>
              <a:buFont typeface="Arial"/>
              <a:buChar char="•"/>
            </a:pPr>
            <a:r>
              <a:rPr lang="uk-UA" sz="31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Вправи на релаксацію</a:t>
            </a:r>
          </a:p>
          <a:p>
            <a:pPr algn="just">
              <a:lnSpc>
                <a:spcPts val="3935"/>
              </a:lnSpc>
            </a:pPr>
            <a:endParaRPr lang="en-US" sz="3199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935"/>
              </a:lnSpc>
            </a:pPr>
            <a:endParaRPr lang="en-US" sz="3199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935"/>
              </a:lnSpc>
            </a:pPr>
            <a:endParaRPr lang="en-US" sz="3199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935"/>
              </a:lnSpc>
            </a:pPr>
            <a:endParaRPr lang="en-US" sz="3199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690"/>
              </a:lnSpc>
            </a:pPr>
            <a:endParaRPr lang="en-US" sz="3199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200"/>
              </a:lnSpc>
            </a:pPr>
            <a:endParaRPr lang="en-US" sz="3199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403860" y="9535244"/>
            <a:ext cx="8963778" cy="37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Людський дотик та емпатія – разом із професійними навичками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39414" y="2261051"/>
            <a:ext cx="17948586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4.</a:t>
            </a:r>
            <a:r>
              <a:rPr lang="uk-UA" sz="36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  <a:r>
              <a:rPr lang="en-US" sz="36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МОЖЛИВІ СТРАТЕГІЇ КЕРУВАННЯ ПОТЯГАМИ ДО САМОУШКОДЖЕННЯ (ПЛАН КОПІНГУ)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770340" y="3632636"/>
            <a:ext cx="17086735" cy="6296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31"/>
              </a:lnSpc>
            </a:pPr>
            <a:r>
              <a:rPr lang="uk-UA" sz="3199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Деякі рекомендації: </a:t>
            </a:r>
          </a:p>
          <a:p>
            <a:pPr algn="just">
              <a:lnSpc>
                <a:spcPts val="3231"/>
              </a:lnSpc>
            </a:pPr>
            <a:endParaRPr lang="uk-UA" sz="3199" dirty="0">
              <a:solidFill>
                <a:srgbClr val="00368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690879" lvl="1" indent="-345439" algn="just">
              <a:lnSpc>
                <a:spcPts val="3231"/>
              </a:lnSpc>
              <a:buFont typeface="Arial"/>
              <a:buChar char="•"/>
            </a:pPr>
            <a:r>
              <a:rPr lang="uk-UA" sz="31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Бути чесним із самим собою щодо своїх емоцій </a:t>
            </a:r>
          </a:p>
          <a:p>
            <a:pPr marL="690879" lvl="1" indent="-345439" algn="just">
              <a:lnSpc>
                <a:spcPts val="3231"/>
              </a:lnSpc>
              <a:buFont typeface="Arial"/>
              <a:buChar char="•"/>
            </a:pPr>
            <a:r>
              <a:rPr lang="uk-UA" sz="31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Обговорити ваші почуття з колегами, супервізором чи психологом </a:t>
            </a:r>
          </a:p>
          <a:p>
            <a:pPr marL="690879" lvl="1" indent="-345439" algn="just">
              <a:lnSpc>
                <a:spcPts val="3231"/>
              </a:lnSpc>
              <a:buFont typeface="Arial"/>
              <a:buChar char="•"/>
            </a:pPr>
            <a:r>
              <a:rPr lang="uk-UA" sz="31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Піклуватися про себе (розуміти як важливо дбати про власне здоров’я і благополуччя). Зробити це щоденною практикою</a:t>
            </a:r>
          </a:p>
          <a:p>
            <a:pPr marL="690879" lvl="1" indent="-345439" algn="just">
              <a:lnSpc>
                <a:spcPts val="3231"/>
              </a:lnSpc>
              <a:buFont typeface="Arial"/>
              <a:buChar char="•"/>
            </a:pPr>
            <a:r>
              <a:rPr lang="uk-UA" sz="31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Визнати, що персонал школи може відігравати важливу роль у наданні допомоги молодим людям, схильним до </a:t>
            </a:r>
            <a:r>
              <a:rPr lang="uk-UA" sz="3199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самоушкодження</a:t>
            </a:r>
            <a:endParaRPr lang="uk-UA" sz="3199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935"/>
              </a:lnSpc>
            </a:pPr>
            <a:endParaRPr lang="en-US" sz="3199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935"/>
              </a:lnSpc>
            </a:pPr>
            <a:endParaRPr lang="en-US" sz="3199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935"/>
              </a:lnSpc>
            </a:pPr>
            <a:endParaRPr lang="en-US" sz="3199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935"/>
              </a:lnSpc>
            </a:pPr>
            <a:endParaRPr lang="en-US" sz="3199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690"/>
              </a:lnSpc>
            </a:pPr>
            <a:endParaRPr lang="en-US" sz="3199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200"/>
              </a:lnSpc>
            </a:pPr>
            <a:endParaRPr lang="en-US" sz="3199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3421815" y="6704703"/>
            <a:ext cx="4225019" cy="3218696"/>
          </a:xfrm>
          <a:custGeom>
            <a:avLst/>
            <a:gdLst/>
            <a:ahLst/>
            <a:cxnLst/>
            <a:rect l="l" t="t" r="r" b="b"/>
            <a:pathLst>
              <a:path w="4225019" h="3218696">
                <a:moveTo>
                  <a:pt x="0" y="0"/>
                </a:moveTo>
                <a:lnTo>
                  <a:pt x="4225018" y="0"/>
                </a:lnTo>
                <a:lnTo>
                  <a:pt x="4225018" y="3218696"/>
                </a:lnTo>
                <a:lnTo>
                  <a:pt x="0" y="3218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2" name="TextBox 12"/>
          <p:cNvSpPr txBox="1"/>
          <p:nvPr/>
        </p:nvSpPr>
        <p:spPr>
          <a:xfrm>
            <a:off x="4360818" y="9456744"/>
            <a:ext cx="8963778" cy="37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Людський дотик та емпатія – разом із професійними навичками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56749" y="2261051"/>
            <a:ext cx="13145251" cy="613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5.1 ВПЛИВ САМОУШКОДЖЕННЯ НА ПЕРСОНАЛ ШКОЛИ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2789589" y="3266567"/>
            <a:ext cx="14507811" cy="71173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31"/>
              </a:lnSpc>
            </a:pPr>
            <a:r>
              <a:rPr lang="uk-UA" sz="3199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Наступні пропозиції можуть допомогти друзям чи одноліткам молодої людини, яка завдала собі </a:t>
            </a:r>
            <a:r>
              <a:rPr lang="uk-UA" sz="3199" dirty="0" err="1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самоушкодження</a:t>
            </a:r>
            <a:r>
              <a:rPr lang="uk-UA" sz="3199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  <a:p>
            <a:pPr algn="just">
              <a:lnSpc>
                <a:spcPts val="3231"/>
              </a:lnSpc>
            </a:pPr>
            <a:endParaRPr lang="uk-UA" sz="3199" dirty="0">
              <a:solidFill>
                <a:srgbClr val="00368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690879" lvl="1" indent="-345439" algn="just">
              <a:lnSpc>
                <a:spcPts val="3231"/>
              </a:lnSpc>
              <a:buFont typeface="Arial"/>
              <a:buChar char="•"/>
            </a:pPr>
            <a:r>
              <a:rPr lang="uk-UA" sz="31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Підкреслювати те, що це нормально іноді переживати сильні емоції</a:t>
            </a:r>
          </a:p>
          <a:p>
            <a:pPr marL="690879" lvl="1" indent="-345439" algn="just">
              <a:lnSpc>
                <a:spcPts val="3231"/>
              </a:lnSpc>
              <a:buFont typeface="Arial"/>
              <a:buChar char="•"/>
            </a:pPr>
            <a:r>
              <a:rPr lang="uk-UA" sz="31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Заохочувати піклуватися один про одного та повідомляти, якщо у них виникає стурбованість щодо інших учнів</a:t>
            </a:r>
          </a:p>
          <a:p>
            <a:pPr marL="690879" lvl="1" indent="-345439" algn="just">
              <a:lnSpc>
                <a:spcPts val="3231"/>
              </a:lnSpc>
              <a:buFont typeface="Arial"/>
              <a:buChar char="•"/>
            </a:pPr>
            <a:r>
              <a:rPr lang="uk-UA" sz="31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Заохочення позитивних способів управління стресом/</a:t>
            </a:r>
            <a:r>
              <a:rPr lang="uk-UA" sz="3199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дистресом</a:t>
            </a:r>
            <a:endParaRPr lang="uk-UA" sz="3199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90879" lvl="1" indent="-345439" algn="just">
              <a:lnSpc>
                <a:spcPts val="3231"/>
              </a:lnSpc>
              <a:buFont typeface="Arial"/>
              <a:buChar char="•"/>
            </a:pPr>
            <a:r>
              <a:rPr lang="uk-UA" sz="31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Нагадувати, що доступна підтримка </a:t>
            </a:r>
          </a:p>
          <a:p>
            <a:pPr marL="690879" lvl="1" indent="-345439" algn="just">
              <a:lnSpc>
                <a:spcPts val="3231"/>
              </a:lnSpc>
              <a:buFont typeface="Arial"/>
              <a:buChar char="•"/>
            </a:pPr>
            <a:r>
              <a:rPr lang="uk-UA" sz="31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Ділитися корисними ресурсами з учнями/ студентами</a:t>
            </a:r>
          </a:p>
          <a:p>
            <a:pPr algn="just">
              <a:lnSpc>
                <a:spcPts val="3231"/>
              </a:lnSpc>
            </a:pPr>
            <a:endParaRPr lang="en-US" sz="3199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935"/>
              </a:lnSpc>
            </a:pPr>
            <a:endParaRPr lang="en-US" sz="3199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935"/>
              </a:lnSpc>
            </a:pPr>
            <a:endParaRPr lang="en-US" sz="3199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935"/>
              </a:lnSpc>
            </a:pPr>
            <a:endParaRPr lang="en-US" sz="3199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935"/>
              </a:lnSpc>
            </a:pPr>
            <a:endParaRPr lang="en-US" sz="3199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690"/>
              </a:lnSpc>
            </a:pPr>
            <a:endParaRPr lang="en-US" sz="3199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200"/>
              </a:lnSpc>
            </a:pPr>
            <a:endParaRPr lang="en-US" sz="3199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7348197" y="7441247"/>
            <a:ext cx="5393315" cy="1537095"/>
          </a:xfrm>
          <a:custGeom>
            <a:avLst/>
            <a:gdLst/>
            <a:ahLst/>
            <a:cxnLst/>
            <a:rect l="l" t="t" r="r" b="b"/>
            <a:pathLst>
              <a:path w="5393315" h="1537095">
                <a:moveTo>
                  <a:pt x="0" y="0"/>
                </a:moveTo>
                <a:lnTo>
                  <a:pt x="5393315" y="0"/>
                </a:lnTo>
                <a:lnTo>
                  <a:pt x="5393315" y="1537095"/>
                </a:lnTo>
                <a:lnTo>
                  <a:pt x="0" y="15370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2" name="Freeform 12"/>
          <p:cNvSpPr/>
          <p:nvPr/>
        </p:nvSpPr>
        <p:spPr>
          <a:xfrm>
            <a:off x="218949" y="2601094"/>
            <a:ext cx="2172074" cy="2166644"/>
          </a:xfrm>
          <a:custGeom>
            <a:avLst/>
            <a:gdLst/>
            <a:ahLst/>
            <a:cxnLst/>
            <a:rect l="l" t="t" r="r" b="b"/>
            <a:pathLst>
              <a:path w="2172074" h="2166644">
                <a:moveTo>
                  <a:pt x="0" y="0"/>
                </a:moveTo>
                <a:lnTo>
                  <a:pt x="2172073" y="0"/>
                </a:lnTo>
                <a:lnTo>
                  <a:pt x="2172073" y="2166643"/>
                </a:lnTo>
                <a:lnTo>
                  <a:pt x="0" y="21666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3" name="TextBox 13"/>
          <p:cNvSpPr txBox="1"/>
          <p:nvPr/>
        </p:nvSpPr>
        <p:spPr>
          <a:xfrm>
            <a:off x="4831818" y="9302192"/>
            <a:ext cx="8963778" cy="37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Людський дотик та емпатія – разом із професійними навичками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09620" y="2261051"/>
            <a:ext cx="11706579" cy="613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5.2 ЛАНЦЮГОВА РЕАКЦІЯ ТА ГРУПИ ОДНОЛІТКІВ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600633" y="3074499"/>
            <a:ext cx="17086735" cy="7659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43"/>
              </a:lnSpc>
            </a:pPr>
            <a:r>
              <a:rPr lang="uk-UA" sz="2799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У разі потреби у невідкладній допомозі:</a:t>
            </a:r>
          </a:p>
          <a:p>
            <a:pPr marL="457200" indent="-457200" algn="just">
              <a:lnSpc>
                <a:spcPts val="3690"/>
              </a:lnSpc>
              <a:buFont typeface="Arial" panose="020B0604020202020204" pitchFamily="34" charset="0"/>
              <a:buChar char="•"/>
            </a:pPr>
            <a:r>
              <a:rPr lang="uk-UA" sz="30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 Швидка медична допомога: 103</a:t>
            </a:r>
          </a:p>
          <a:p>
            <a:pPr algn="just">
              <a:lnSpc>
                <a:spcPts val="3690"/>
              </a:lnSpc>
            </a:pPr>
            <a:endParaRPr lang="uk-UA" sz="3000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690"/>
              </a:lnSpc>
            </a:pPr>
            <a:r>
              <a:rPr lang="uk-UA" sz="30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Термінова психологічна допомога:</a:t>
            </a:r>
          </a:p>
          <a:p>
            <a:pPr marL="457200" indent="-457200" algn="just">
              <a:lnSpc>
                <a:spcPts val="3690"/>
              </a:lnSpc>
              <a:buFont typeface="Arial" panose="020B0604020202020204" pitchFamily="34" charset="0"/>
              <a:buChar char="•"/>
            </a:pPr>
            <a:r>
              <a:rPr lang="uk-UA" sz="30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Гаряча лінія психологічної підтримки для дорослих і дітей:</a:t>
            </a:r>
          </a:p>
          <a:p>
            <a:pPr algn="just">
              <a:lnSpc>
                <a:spcPts val="3690"/>
              </a:lnSpc>
            </a:pPr>
            <a:r>
              <a:rPr lang="uk-UA" sz="30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         0 800 210 160 (конфіденційно, анонімно, безоплатно, цілодобово)</a:t>
            </a:r>
          </a:p>
          <a:p>
            <a:pPr marL="457200" lvl="0" indent="-457200" algn="just">
              <a:lnSpc>
                <a:spcPts val="3690"/>
              </a:lnSpc>
              <a:buFont typeface="Arial" panose="020B0604020202020204" pitchFamily="34" charset="0"/>
              <a:buChar char="•"/>
            </a:pPr>
            <a:r>
              <a:rPr lang="uk-UA" sz="30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Сайт підтримки підлітків (</a:t>
            </a:r>
            <a:r>
              <a:rPr lang="uk-UA" sz="3000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конфідентційно</a:t>
            </a:r>
            <a:r>
              <a:rPr lang="uk-UA" sz="30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, безкоштовно – консультації в чаті): </a:t>
            </a:r>
            <a:r>
              <a:rPr lang="uk-UA" sz="3600" u="sng" dirty="0">
                <a:hlinkClick r:id="rId2"/>
              </a:rPr>
              <a:t>https://teenergizer.org/</a:t>
            </a:r>
            <a:r>
              <a:rPr lang="uk-UA" sz="3600" dirty="0"/>
              <a:t> </a:t>
            </a:r>
          </a:p>
          <a:p>
            <a:pPr marL="457200" indent="-457200" algn="just">
              <a:lnSpc>
                <a:spcPts val="3690"/>
              </a:lnSpc>
              <a:buFont typeface="Arial" panose="020B0604020202020204" pitchFamily="34" charset="0"/>
              <a:buChar char="•"/>
            </a:pPr>
            <a:r>
              <a:rPr lang="uk-UA" sz="30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Національна гаряча лінія для дітей та молоді Ла </a:t>
            </a:r>
            <a:r>
              <a:rPr lang="uk-UA" sz="3000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Страда</a:t>
            </a:r>
            <a:r>
              <a:rPr lang="uk-UA" sz="30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 Україна – 0 800 500 335 (з мобільного або стаціонарного), 116 123 (з мобільного)</a:t>
            </a:r>
          </a:p>
          <a:p>
            <a:pPr marL="457200" indent="-457200" algn="just">
              <a:lnSpc>
                <a:spcPts val="3690"/>
              </a:lnSpc>
              <a:buFont typeface="Arial" panose="020B0604020202020204" pitchFamily="34" charset="0"/>
              <a:buChar char="•"/>
            </a:pPr>
            <a:r>
              <a:rPr lang="uk-UA" sz="30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Гаряча лінія </a:t>
            </a:r>
            <a:r>
              <a:rPr lang="uk-UA" sz="3000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LifeLine</a:t>
            </a:r>
            <a:r>
              <a:rPr lang="uk-UA" sz="30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uk-UA" sz="3000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Ukraine</a:t>
            </a:r>
            <a:r>
              <a:rPr lang="uk-UA" sz="30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 7333 – цілодобово (24/7)</a:t>
            </a:r>
          </a:p>
          <a:p>
            <a:pPr algn="just">
              <a:lnSpc>
                <a:spcPts val="3935"/>
              </a:lnSpc>
            </a:pPr>
            <a:endParaRPr lang="en-US" sz="3000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935"/>
              </a:lnSpc>
            </a:pPr>
            <a:endParaRPr lang="en-US" sz="3000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935"/>
              </a:lnSpc>
            </a:pPr>
            <a:endParaRPr lang="en-US" sz="3000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690"/>
              </a:lnSpc>
            </a:pPr>
            <a:endParaRPr lang="en-US" sz="3000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403860" y="9220200"/>
            <a:ext cx="8963778" cy="37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Людський дотик та емпатія – разом із професійними навичками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57400" y="2213195"/>
            <a:ext cx="14680026" cy="613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РЕСУРСИ ДОПОМОГИ І ПІДТРИМКИ ПРИ САМОУШКОДЖЕННІ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600633" y="3379956"/>
            <a:ext cx="17086735" cy="2753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just">
              <a:lnSpc>
                <a:spcPts val="3690"/>
              </a:lnSpc>
              <a:buFont typeface="Arial" panose="020B0604020202020204" pitchFamily="34" charset="0"/>
              <a:buChar char="•"/>
            </a:pPr>
            <a:r>
              <a:rPr lang="uk-UA" sz="3000" b="1" dirty="0">
                <a:solidFill>
                  <a:srgbClr val="00368B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Благодійний фонд «Голоси дітей»</a:t>
            </a:r>
            <a:r>
              <a:rPr lang="uk-UA" sz="3000" b="1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 - психологічна підтримка дітей і батьків: </a:t>
            </a:r>
          </a:p>
          <a:p>
            <a:pPr algn="just">
              <a:lnSpc>
                <a:spcPts val="3690"/>
              </a:lnSpc>
            </a:pPr>
            <a:r>
              <a:rPr lang="uk-UA" sz="30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  <a:hlinkClick r:id="rId2" tooltip="https://voices.org.ua"/>
              </a:rPr>
              <a:t>  </a:t>
            </a:r>
            <a:r>
              <a:rPr lang="uk-UA" sz="2799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Телефонна лінія: 0 800 210 106</a:t>
            </a:r>
          </a:p>
          <a:p>
            <a:pPr algn="just">
              <a:lnSpc>
                <a:spcPts val="3443"/>
              </a:lnSpc>
            </a:pPr>
            <a:r>
              <a:rPr lang="uk-UA" sz="2799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+38 099 198 57 95 (</a:t>
            </a:r>
            <a:r>
              <a:rPr lang="uk-UA" sz="2799" dirty="0" err="1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Вайбер</a:t>
            </a:r>
            <a:r>
              <a:rPr lang="uk-UA" sz="2799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/ Телеграм)</a:t>
            </a:r>
          </a:p>
          <a:p>
            <a:pPr algn="just">
              <a:lnSpc>
                <a:spcPts val="3443"/>
              </a:lnSpc>
            </a:pPr>
            <a:endParaRPr lang="uk-UA" sz="2799" dirty="0">
              <a:solidFill>
                <a:srgbClr val="00368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3443"/>
              </a:lnSpc>
            </a:pPr>
            <a:endParaRPr lang="en-US" sz="2799" u="sng" dirty="0">
              <a:solidFill>
                <a:srgbClr val="00368B"/>
              </a:solidFill>
              <a:latin typeface="Open Sans Bold"/>
              <a:ea typeface="Open Sans Bold"/>
              <a:cs typeface="Open Sans Bold"/>
              <a:sym typeface="Open Sans Bold"/>
              <a:hlinkClick r:id="rId3" tooltip="https://bit.ly/3s7K4CB"/>
            </a:endParaRPr>
          </a:p>
          <a:p>
            <a:pPr algn="just">
              <a:lnSpc>
                <a:spcPts val="4200"/>
              </a:lnSpc>
            </a:pPr>
            <a:endParaRPr lang="en-US" sz="2799" u="sng" dirty="0">
              <a:solidFill>
                <a:srgbClr val="00368B"/>
              </a:solidFill>
              <a:latin typeface="Open Sans Bold"/>
              <a:ea typeface="Open Sans Bold"/>
              <a:cs typeface="Open Sans Bold"/>
              <a:sym typeface="Open Sans Bold"/>
              <a:hlinkClick r:id="rId3" tooltip="https://bit.ly/3s7K4CB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403860" y="9220200"/>
            <a:ext cx="8963778" cy="37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Людський дотик та емпатія – разом із професійними навичками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0" y="1893902"/>
            <a:ext cx="15874418" cy="12515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uk-UA" sz="36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             ПСИХОЛОГІЧНА І ПСИХОТЕРАПЕВТИЧНА ДОПОМОГА</a:t>
            </a:r>
          </a:p>
          <a:p>
            <a:pPr algn="ctr">
              <a:lnSpc>
                <a:spcPts val="5040"/>
              </a:lnSpc>
            </a:pPr>
            <a:r>
              <a:rPr lang="uk-UA" sz="36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(куди перенаправляти)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770340" y="2391416"/>
            <a:ext cx="5859060" cy="6000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uk-UA" sz="36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КОРИСНІ  </a:t>
            </a:r>
            <a:r>
              <a:rPr lang="en-US" sz="36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РЕСУРСИ</a:t>
            </a:r>
            <a:r>
              <a:rPr lang="uk-UA" sz="36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endParaRPr lang="en-US" sz="3600" dirty="0">
              <a:solidFill>
                <a:srgbClr val="00368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19693" y="3020480"/>
            <a:ext cx="17517660" cy="6504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0"/>
              </a:lnSpc>
            </a:pPr>
            <a:r>
              <a:rPr lang="uk-UA" sz="3200" dirty="0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Що важливо знати про </a:t>
            </a:r>
            <a:r>
              <a:rPr lang="uk-UA" sz="3200" dirty="0" err="1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самоушкодження</a:t>
            </a:r>
            <a:r>
              <a:rPr lang="uk-UA" sz="3200" dirty="0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 і депресію</a:t>
            </a:r>
            <a:r>
              <a:rPr lang="uk-UA" sz="3200" dirty="0">
                <a:solidFill>
                  <a:srgbClr val="00368B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algn="l">
              <a:lnSpc>
                <a:spcPts val="5120"/>
              </a:lnSpc>
            </a:pPr>
            <a:r>
              <a:rPr lang="uk-UA" sz="3200" u="sng" dirty="0">
                <a:solidFill>
                  <a:srgbClr val="00368B"/>
                </a:solidFill>
                <a:latin typeface="Arial"/>
                <a:ea typeface="Arial"/>
                <a:cs typeface="Arial"/>
                <a:sym typeface="Arial"/>
                <a:hlinkClick r:id="rId2" tooltip="https://ifightdepression.com/ua/dlja-molodix-ljudej/scho-ja-povinen-znati-pro-samoushkodzhennja"/>
              </a:rPr>
              <a:t>https://ifightdepression.com/ua/dlja-molodix-ljudej/scho-ja-povinen-znati-pro-samoushkodzhennja</a:t>
            </a:r>
          </a:p>
          <a:p>
            <a:pPr algn="l">
              <a:lnSpc>
                <a:spcPts val="5120"/>
              </a:lnSpc>
            </a:pPr>
            <a:r>
              <a:rPr lang="uk-UA" sz="3200" dirty="0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Публікації Міністерства охорони здоров’я України щодо </a:t>
            </a:r>
            <a:r>
              <a:rPr lang="uk-UA" sz="3200" dirty="0" err="1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самоушкодження</a:t>
            </a:r>
            <a:r>
              <a:rPr lang="uk-UA" sz="3200" dirty="0">
                <a:solidFill>
                  <a:srgbClr val="00368B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algn="l">
              <a:lnSpc>
                <a:spcPts val="5120"/>
              </a:lnSpc>
            </a:pPr>
            <a:r>
              <a:rPr lang="uk-UA" sz="3200" u="sng" dirty="0">
                <a:solidFill>
                  <a:srgbClr val="00368B"/>
                </a:solidFill>
                <a:latin typeface="Arial"/>
                <a:ea typeface="Arial"/>
                <a:cs typeface="Arial"/>
                <a:sym typeface="Arial"/>
                <a:hlinkClick r:id="rId3" tooltip="https://phc.org.ua/news/samoushkodzhuvalna-povedinka-chomu-vinikae-ta-yak-rozpiznati-u-blizkikh"/>
              </a:rPr>
              <a:t>https://phc.org.ua/news/samoushkodzhuvalna-povedinka-chomu-vinikae-ta-yak-rozpiznati-u-blizkikh  </a:t>
            </a:r>
          </a:p>
          <a:p>
            <a:pPr algn="l">
              <a:lnSpc>
                <a:spcPts val="5120"/>
              </a:lnSpc>
            </a:pPr>
            <a:r>
              <a:rPr lang="uk-UA" sz="3200" u="sng" dirty="0">
                <a:solidFill>
                  <a:srgbClr val="00368B"/>
                </a:solidFill>
                <a:latin typeface="Arial"/>
                <a:ea typeface="Arial"/>
                <a:cs typeface="Arial"/>
                <a:sym typeface="Arial"/>
                <a:hlinkClick r:id="rId4" tooltip="https://www.phc.org.ua/news/vikliki-dlya-psikhichnogo-zdorovya-pidlitkiv-v-umovakh-viyni-samoushkodzhennya-sered-ditey"/>
              </a:rPr>
              <a:t>https://www.phc.org.ua/news/vikliki-dlya-psikhichnogo-zdorovya-pidlitkiv-v-umovakh-viyni-samoushkodzhennya-sered-ditey</a:t>
            </a:r>
          </a:p>
          <a:p>
            <a:pPr algn="l">
              <a:lnSpc>
                <a:spcPts val="5120"/>
              </a:lnSpc>
            </a:pPr>
            <a:r>
              <a:rPr lang="uk-UA" sz="3200" dirty="0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Як батькам підтримати дитину при </a:t>
            </a:r>
            <a:r>
              <a:rPr lang="uk-UA" sz="3200" dirty="0" err="1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самоушкодженні</a:t>
            </a:r>
            <a:r>
              <a:rPr lang="uk-UA" sz="3200" dirty="0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:</a:t>
            </a:r>
          </a:p>
          <a:p>
            <a:pPr algn="l">
              <a:lnSpc>
                <a:spcPts val="5120"/>
              </a:lnSpc>
            </a:pPr>
            <a:r>
              <a:rPr lang="uk-UA" sz="3200" u="sng" dirty="0">
                <a:solidFill>
                  <a:srgbClr val="00368B"/>
                </a:solidFill>
                <a:latin typeface="Arial"/>
                <a:ea typeface="Arial"/>
                <a:cs typeface="Arial"/>
                <a:sym typeface="Arial"/>
                <a:hlinkClick r:id="rId5" tooltip="https://k-s.org.ua/resources/blog/samoushkodzhennya-yak-batkam-pidtrymaty-dytynu/"/>
              </a:rPr>
              <a:t>https://k-s.org.ua/resources/blog/samoushkodzhennya-yak-batkam-pidtrymaty-dytynu/</a:t>
            </a:r>
          </a:p>
          <a:p>
            <a:pPr algn="l">
              <a:lnSpc>
                <a:spcPts val="5120"/>
              </a:lnSpc>
            </a:pPr>
            <a:r>
              <a:rPr lang="uk-UA" sz="3200" u="sng" dirty="0">
                <a:solidFill>
                  <a:srgbClr val="00368B"/>
                </a:solidFill>
                <a:latin typeface="Arial"/>
                <a:ea typeface="Arial"/>
                <a:cs typeface="Arial"/>
                <a:sym typeface="Arial"/>
                <a:hlinkClick r:id="rId5" tooltip="https://k-s.org.ua/resources/blog/samoushkodzhennya-yak-batkam-pidtrymaty-dytynu/"/>
              </a:rPr>
              <a:t>https://knowledge.org.ua/selfharm-chomu-vin-vidbuvaietsja-i-shho-robiti/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794321" y="2921958"/>
            <a:ext cx="16957609" cy="4883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uk-UA" sz="3399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Самоушкодження</a:t>
            </a:r>
            <a:r>
              <a:rPr lang="uk-UA" sz="33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 може впливати на рівень серотоніну та </a:t>
            </a:r>
            <a:r>
              <a:rPr lang="uk-UA" sz="3399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дофаміну</a:t>
            </a:r>
            <a:r>
              <a:rPr lang="uk-UA" sz="33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 - двох ключових </a:t>
            </a:r>
            <a:r>
              <a:rPr lang="uk-UA" sz="3399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нейротрансмітерів</a:t>
            </a:r>
            <a:r>
              <a:rPr lang="uk-UA" sz="33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, відповідальних за регуляцію настрою та емоційного стану в мозку.</a:t>
            </a:r>
          </a:p>
          <a:p>
            <a:pPr algn="just">
              <a:lnSpc>
                <a:spcPts val="4759"/>
              </a:lnSpc>
            </a:pPr>
            <a:r>
              <a:rPr lang="uk-UA" sz="33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Зміни рівня цих гормонів можуть впливати на відчуття задоволення та емоційну стабільність.</a:t>
            </a:r>
          </a:p>
          <a:p>
            <a:pPr algn="just">
              <a:lnSpc>
                <a:spcPts val="4759"/>
              </a:lnSpc>
            </a:pPr>
            <a:r>
              <a:rPr lang="uk-UA" sz="3399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Самоушкодження</a:t>
            </a:r>
            <a:r>
              <a:rPr lang="uk-UA" sz="33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 може порушити баланс </a:t>
            </a:r>
            <a:r>
              <a:rPr lang="uk-UA" sz="3399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окситоцину</a:t>
            </a:r>
            <a:r>
              <a:rPr lang="uk-UA" sz="33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 (гормон, що вивільняється при фізичному контакті і соціальній взаємодії), впливаючи на характер взаємодії в соціумі та відчуття безпеки і спокою.</a:t>
            </a:r>
          </a:p>
        </p:txBody>
      </p:sp>
      <p:sp>
        <p:nvSpPr>
          <p:cNvPr id="11" name="Freeform 11"/>
          <p:cNvSpPr/>
          <p:nvPr/>
        </p:nvSpPr>
        <p:spPr>
          <a:xfrm>
            <a:off x="14101030" y="7255140"/>
            <a:ext cx="2104806" cy="2816651"/>
          </a:xfrm>
          <a:custGeom>
            <a:avLst/>
            <a:gdLst/>
            <a:ahLst/>
            <a:cxnLst/>
            <a:rect l="l" t="t" r="r" b="b"/>
            <a:pathLst>
              <a:path w="2104806" h="2816651">
                <a:moveTo>
                  <a:pt x="0" y="0"/>
                </a:moveTo>
                <a:lnTo>
                  <a:pt x="2104807" y="0"/>
                </a:lnTo>
                <a:lnTo>
                  <a:pt x="2104807" y="2816651"/>
                </a:lnTo>
                <a:lnTo>
                  <a:pt x="0" y="28166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2" name="TextBox 12"/>
          <p:cNvSpPr txBox="1"/>
          <p:nvPr/>
        </p:nvSpPr>
        <p:spPr>
          <a:xfrm>
            <a:off x="4602801" y="9465262"/>
            <a:ext cx="8963778" cy="37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Людський дотик та емпатія – разом із професійними навичками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59984" y="2060051"/>
            <a:ext cx="8056016" cy="613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МОЗОК ТА САМОУШКОДЖЕННЯ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4602801" y="9465262"/>
            <a:ext cx="8963778" cy="37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Людський дотик та емпатія – разом із професійними навичками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57801" y="2268860"/>
            <a:ext cx="84582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МОЗОК ТА САМОУШКОДЖЕННЯ</a:t>
            </a:r>
            <a:r>
              <a:rPr lang="uk-UA" sz="36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(2)</a:t>
            </a:r>
            <a:endParaRPr lang="en-US" sz="3600" dirty="0">
              <a:solidFill>
                <a:srgbClr val="00368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65195" y="3168946"/>
            <a:ext cx="16957609" cy="5539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uk-UA" sz="3399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Самоушкодження</a:t>
            </a:r>
            <a:r>
              <a:rPr lang="uk-UA" sz="33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 може викликати стресові реакції, такі як вивільнення </a:t>
            </a:r>
            <a:r>
              <a:rPr lang="uk-UA" sz="3399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кортизолу</a:t>
            </a:r>
            <a:r>
              <a:rPr lang="uk-UA" sz="33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, який готує організм до боротьби або втечі, але при довготривалому стресі може призводити до негативних наслідків для організму. </a:t>
            </a:r>
          </a:p>
          <a:p>
            <a:pPr algn="just">
              <a:lnSpc>
                <a:spcPts val="4759"/>
              </a:lnSpc>
            </a:pPr>
            <a:r>
              <a:rPr lang="uk-UA" sz="33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Внаслідок </a:t>
            </a:r>
            <a:r>
              <a:rPr lang="uk-UA" sz="3399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самоушкодження</a:t>
            </a:r>
            <a:r>
              <a:rPr lang="uk-UA" sz="33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 може відбутися вивільнення ендорфінів - природних знеболювальних, які допомагають зменшити біль та створюють відчуття задоволення і/або розслаблення.</a:t>
            </a:r>
          </a:p>
          <a:p>
            <a:pPr algn="just">
              <a:lnSpc>
                <a:spcPts val="4759"/>
              </a:lnSpc>
            </a:pPr>
            <a:r>
              <a:rPr lang="uk-UA" sz="33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Однак, ефект, який виникає внаслідок вивільнення ендорфінів при </a:t>
            </a:r>
            <a:r>
              <a:rPr lang="uk-UA" sz="3399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самоушкодженні</a:t>
            </a:r>
            <a:r>
              <a:rPr lang="uk-UA" sz="3399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, може призвести до психологічної залежності від такого впливу.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4403860" y="9248775"/>
            <a:ext cx="8963778" cy="37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Людський дотик та емпатія – разом із професійними навичками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52382" y="1804521"/>
            <a:ext cx="10549418" cy="613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2.1 ДІЗНАЄМОСЯ ПРО САМОУШКОДЖЕННЯ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89872" y="2522260"/>
            <a:ext cx="17108256" cy="7492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uk-UA" sz="32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Ознаки того, що підліток має </a:t>
            </a:r>
            <a:r>
              <a:rPr lang="uk-UA" sz="3200" dirty="0" err="1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самоушкоджувальну</a:t>
            </a:r>
            <a:r>
              <a:rPr lang="uk-UA" sz="32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поведінку:  </a:t>
            </a:r>
          </a:p>
          <a:p>
            <a:pPr algn="just">
              <a:lnSpc>
                <a:spcPts val="4480"/>
              </a:lnSpc>
            </a:pPr>
            <a:r>
              <a:rPr lang="uk-UA" sz="32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   •Порізи, опіки чи синці, які не може пояснити  </a:t>
            </a:r>
          </a:p>
          <a:p>
            <a:pPr algn="just">
              <a:lnSpc>
                <a:spcPts val="4480"/>
              </a:lnSpc>
            </a:pPr>
            <a:r>
              <a:rPr lang="uk-UA" sz="32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   •Прикриває своє тіло, уникає перевдягатися у присутності інших людей</a:t>
            </a:r>
          </a:p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uk-UA" sz="32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Неспецифічні ознаки </a:t>
            </a:r>
            <a:r>
              <a:rPr lang="uk-UA" sz="3200" dirty="0" err="1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самоушкодження</a:t>
            </a:r>
            <a:r>
              <a:rPr lang="uk-UA" sz="32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(можуть проявлятися і при інших проблемах психічного здоров’я):</a:t>
            </a:r>
          </a:p>
          <a:p>
            <a:pPr algn="just">
              <a:lnSpc>
                <a:spcPts val="4480"/>
              </a:lnSpc>
            </a:pPr>
            <a:r>
              <a:rPr lang="uk-UA" sz="32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   •Стає ізольованим</a:t>
            </a:r>
          </a:p>
          <a:p>
            <a:pPr algn="just">
              <a:lnSpc>
                <a:spcPts val="4480"/>
              </a:lnSpc>
            </a:pPr>
            <a:r>
              <a:rPr lang="uk-UA" sz="32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 •Поганий настрій; втрата інтересу до звичних видів діяльності; зниження                                                                                                                 академічної успішності</a:t>
            </a:r>
          </a:p>
          <a:p>
            <a:pPr algn="just">
              <a:lnSpc>
                <a:spcPts val="4480"/>
              </a:lnSpc>
            </a:pPr>
            <a:r>
              <a:rPr lang="uk-UA" sz="32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   •Різкі зміни поведінки, напр., стає дратівливим, злим чи агресивним</a:t>
            </a:r>
          </a:p>
          <a:p>
            <a:pPr algn="just">
              <a:lnSpc>
                <a:spcPts val="4480"/>
              </a:lnSpc>
            </a:pPr>
            <a:r>
              <a:rPr lang="uk-UA" sz="32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   •Надмірне самозвинувачення, почуття невдачі</a:t>
            </a:r>
          </a:p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uk-UA" sz="32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Ознаки </a:t>
            </a:r>
            <a:r>
              <a:rPr lang="uk-UA" sz="3200" dirty="0" err="1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самоушкодження</a:t>
            </a:r>
            <a:r>
              <a:rPr lang="uk-UA" sz="32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можуть бути схожими до ознак фізичного чи інших видів насильства</a:t>
            </a:r>
          </a:p>
          <a:p>
            <a:pPr algn="just">
              <a:lnSpc>
                <a:spcPts val="4759"/>
              </a:lnSpc>
            </a:pPr>
            <a:endParaRPr lang="en-US" sz="3200" dirty="0">
              <a:solidFill>
                <a:srgbClr val="00368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589872" y="3463081"/>
            <a:ext cx="17108256" cy="8348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just">
              <a:lnSpc>
                <a:spcPts val="3936"/>
              </a:lnSpc>
              <a:buFont typeface="Arial"/>
              <a:buChar char="•"/>
            </a:pPr>
            <a:r>
              <a:rPr lang="uk-UA" sz="32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Особистісні фактори: </a:t>
            </a:r>
            <a:r>
              <a:rPr lang="uk-UA" sz="32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В анамнезі - депресії, тривога або інші проблеми психічного здоров'я; низька самооцінка, погані навички розв'язання проблем; імпульсивна поведінка, проблеми з наркотичними речовинами/алкоголем.</a:t>
            </a:r>
          </a:p>
          <a:p>
            <a:pPr algn="just">
              <a:lnSpc>
                <a:spcPts val="3936"/>
              </a:lnSpc>
            </a:pPr>
            <a:endParaRPr lang="uk-UA" sz="3200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90881" lvl="1" indent="-345440" algn="just">
              <a:lnSpc>
                <a:spcPts val="3936"/>
              </a:lnSpc>
              <a:buFont typeface="Arial"/>
              <a:buChar char="•"/>
            </a:pPr>
            <a:r>
              <a:rPr lang="uk-UA" sz="32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Сім'я: </a:t>
            </a:r>
            <a:r>
              <a:rPr lang="uk-UA" sz="32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Труднощі психічного здоров'я у батьків/піклувальників, погані стосунки з батьками; зловживання наркотиками/алкоголем в сім’ї, насильство, недбале ставлення з боку батьків.</a:t>
            </a:r>
          </a:p>
          <a:p>
            <a:pPr algn="just">
              <a:lnSpc>
                <a:spcPts val="3936"/>
              </a:lnSpc>
            </a:pPr>
            <a:endParaRPr lang="uk-UA" sz="3200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90881" lvl="1" indent="-345440" algn="just">
              <a:lnSpc>
                <a:spcPts val="3936"/>
              </a:lnSpc>
              <a:buFont typeface="Arial"/>
              <a:buChar char="•"/>
            </a:pPr>
            <a:r>
              <a:rPr lang="uk-UA" sz="32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Соціальні фактори: </a:t>
            </a:r>
            <a:r>
              <a:rPr lang="uk-UA" sz="32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Складні стосунки з однолітками, неприйняття однолітками, </a:t>
            </a:r>
            <a:r>
              <a:rPr lang="uk-UA" sz="3200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булінг</a:t>
            </a:r>
            <a:r>
              <a:rPr lang="uk-UA" sz="32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, друзі, які мають </a:t>
            </a:r>
            <a:r>
              <a:rPr lang="uk-UA" sz="3200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самоушкоджувальну</a:t>
            </a:r>
            <a:r>
              <a:rPr lang="uk-UA" sz="32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 поведінку; вплив веб чатів чи соціальних мереж, які заохочують </a:t>
            </a:r>
            <a:r>
              <a:rPr lang="uk-UA" sz="3200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самоушкодження</a:t>
            </a:r>
            <a:r>
              <a:rPr lang="uk-UA" sz="32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; або вплив суїциду / </a:t>
            </a:r>
            <a:r>
              <a:rPr lang="uk-UA" sz="3200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самоушкодження</a:t>
            </a:r>
            <a:r>
              <a:rPr lang="uk-UA" sz="32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 відомих осіб у ЗМІ.</a:t>
            </a:r>
          </a:p>
          <a:p>
            <a:pPr algn="l">
              <a:lnSpc>
                <a:spcPts val="4480"/>
              </a:lnSpc>
            </a:pPr>
            <a:endParaRPr lang="en-US" sz="3200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480"/>
              </a:lnSpc>
            </a:pPr>
            <a:endParaRPr lang="en-US" sz="3200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480"/>
              </a:lnSpc>
            </a:pPr>
            <a:r>
              <a:rPr lang="en-US" sz="32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</a:p>
          <a:p>
            <a:pPr algn="just">
              <a:lnSpc>
                <a:spcPts val="4759"/>
              </a:lnSpc>
            </a:pPr>
            <a:endParaRPr lang="en-US" sz="3200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403860" y="9248775"/>
            <a:ext cx="8963778" cy="37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Людський дотик та емпатія – разом із професійними навичками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93660" y="2378913"/>
            <a:ext cx="14189340" cy="613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2.2 </a:t>
            </a:r>
            <a:r>
              <a:rPr lang="uk-UA" sz="36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ФАКТОРИ</a:t>
            </a:r>
            <a:r>
              <a:rPr lang="en-US" sz="36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ВРАЗЛИВ</a:t>
            </a:r>
            <a:r>
              <a:rPr lang="uk-UA" sz="36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ОСТІ</a:t>
            </a:r>
            <a:r>
              <a:rPr lang="en-US" sz="36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ДО САМОУШКОДЖЕННЯ?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589872" y="3463081"/>
            <a:ext cx="17108256" cy="5068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just">
              <a:lnSpc>
                <a:spcPts val="3936"/>
              </a:lnSpc>
              <a:buFont typeface="Arial"/>
              <a:buChar char="•"/>
            </a:pPr>
            <a:r>
              <a:rPr lang="uk-UA" sz="32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впоратись з емоційними потрясіннями</a:t>
            </a:r>
          </a:p>
          <a:p>
            <a:pPr marL="690881" lvl="1" indent="-345440" algn="just">
              <a:lnSpc>
                <a:spcPts val="3936"/>
              </a:lnSpc>
              <a:buFont typeface="Arial"/>
              <a:buChar char="•"/>
            </a:pPr>
            <a:r>
              <a:rPr lang="uk-UA" sz="32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знизити напругу</a:t>
            </a:r>
          </a:p>
          <a:p>
            <a:pPr marL="690881" lvl="1" indent="-345440" algn="just">
              <a:lnSpc>
                <a:spcPts val="3936"/>
              </a:lnSpc>
              <a:buFont typeface="Arial"/>
              <a:buChar char="•"/>
            </a:pPr>
            <a:r>
              <a:rPr lang="uk-UA" sz="32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завдати фізичного болю для того, щоб відволіктися від емоційного болю</a:t>
            </a:r>
          </a:p>
          <a:p>
            <a:pPr marL="690881" lvl="1" indent="-345440" algn="just">
              <a:lnSpc>
                <a:spcPts val="3936"/>
              </a:lnSpc>
              <a:buFont typeface="Arial"/>
              <a:buChar char="•"/>
            </a:pPr>
            <a:r>
              <a:rPr lang="uk-UA" sz="32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виразити емоції, такі як біль, злість чи фрустрація </a:t>
            </a:r>
          </a:p>
          <a:p>
            <a:pPr marL="690881" lvl="1" indent="-345440" algn="just">
              <a:lnSpc>
                <a:spcPts val="3936"/>
              </a:lnSpc>
              <a:buFont typeface="Arial"/>
              <a:buChar char="•"/>
            </a:pPr>
            <a:r>
              <a:rPr lang="uk-UA" sz="32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форма втечі</a:t>
            </a:r>
          </a:p>
          <a:p>
            <a:pPr marL="690881" lvl="1" indent="-345440" algn="just">
              <a:lnSpc>
                <a:spcPts val="3936"/>
              </a:lnSpc>
              <a:buFont typeface="Arial"/>
              <a:buChar char="•"/>
            </a:pPr>
            <a:r>
              <a:rPr lang="uk-UA" sz="32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спроба відновити контроль над почуттями чи проблемами</a:t>
            </a:r>
          </a:p>
          <a:p>
            <a:pPr marL="690881" lvl="1" indent="-345440" algn="just">
              <a:lnSpc>
                <a:spcPts val="3936"/>
              </a:lnSpc>
              <a:buFont typeface="Arial"/>
              <a:buChar char="•"/>
            </a:pPr>
            <a:r>
              <a:rPr lang="uk-UA" sz="32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покарати себе чи інших</a:t>
            </a:r>
          </a:p>
          <a:p>
            <a:pPr marL="690881" lvl="1" indent="-345440" algn="just">
              <a:lnSpc>
                <a:spcPts val="3936"/>
              </a:lnSpc>
              <a:buFont typeface="Arial"/>
              <a:buChar char="•"/>
            </a:pPr>
            <a:r>
              <a:rPr lang="uk-UA" sz="32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отримати допомогу від інших</a:t>
            </a:r>
          </a:p>
          <a:p>
            <a:pPr marL="690881" lvl="1" indent="-345440" algn="just">
              <a:lnSpc>
                <a:spcPts val="3936"/>
              </a:lnSpc>
              <a:buFont typeface="Arial"/>
              <a:buChar char="•"/>
            </a:pPr>
            <a:r>
              <a:rPr lang="uk-UA" sz="32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ідентифікуватися з групою однолітків</a:t>
            </a:r>
          </a:p>
          <a:p>
            <a:pPr algn="just">
              <a:lnSpc>
                <a:spcPts val="4759"/>
              </a:lnSpc>
            </a:pPr>
            <a:endParaRPr lang="en-US" sz="3200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3456142" y="5797736"/>
            <a:ext cx="4156364" cy="4114800"/>
          </a:xfrm>
          <a:custGeom>
            <a:avLst/>
            <a:gdLst/>
            <a:ahLst/>
            <a:cxnLst/>
            <a:rect l="l" t="t" r="r" b="b"/>
            <a:pathLst>
              <a:path w="4156364" h="4114800">
                <a:moveTo>
                  <a:pt x="0" y="0"/>
                </a:moveTo>
                <a:lnTo>
                  <a:pt x="4156364" y="0"/>
                </a:lnTo>
                <a:lnTo>
                  <a:pt x="4156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2" name="TextBox 12"/>
          <p:cNvSpPr txBox="1"/>
          <p:nvPr/>
        </p:nvSpPr>
        <p:spPr>
          <a:xfrm>
            <a:off x="4403860" y="9248775"/>
            <a:ext cx="8963778" cy="37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Людський дотик та емпатія – разом із професійними навичками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45364" y="2378913"/>
            <a:ext cx="15523435" cy="613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2.3 ЧОМУ МОЛОДІ ЛЮДИ ЗАВДАЮТЬ СОБІ САМОУШКОДЖЕННЯ?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589872" y="3463081"/>
            <a:ext cx="17108256" cy="6569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36"/>
              </a:lnSpc>
            </a:pPr>
            <a:r>
              <a:rPr lang="uk-UA" sz="32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Менеджмент фізичних ушкоджень:</a:t>
            </a:r>
          </a:p>
          <a:p>
            <a:pPr marL="690881" lvl="1" indent="-345440" algn="just">
              <a:lnSpc>
                <a:spcPts val="3936"/>
              </a:lnSpc>
              <a:buFont typeface="Arial"/>
              <a:buChar char="•"/>
            </a:pPr>
            <a:r>
              <a:rPr lang="uk-UA" sz="32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Зберігайте спокій і дотримуйтесь основних принципів надання першої допомоги при порізах, ранах чи </a:t>
            </a:r>
            <a:r>
              <a:rPr lang="uk-UA" sz="3200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опіках</a:t>
            </a:r>
            <a:r>
              <a:rPr lang="uk-UA" sz="32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690881" lvl="1" indent="-345440" algn="just">
              <a:lnSpc>
                <a:spcPts val="3936"/>
              </a:lnSpc>
              <a:buFont typeface="Arial"/>
              <a:buChar char="•"/>
            </a:pPr>
            <a:r>
              <a:rPr lang="uk-UA" sz="32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Якщо ситуація здається вам невідкладною, необхідно повідомити батькам/опікунам або представникам служби у справах дітей, що здоров’я дитини/</a:t>
            </a:r>
            <a:r>
              <a:rPr lang="uk-UA" sz="3200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підлітка</a:t>
            </a:r>
            <a:r>
              <a:rPr lang="uk-UA" sz="32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 під загрозою, і шкільна служба викликає швидку допомогу</a:t>
            </a:r>
          </a:p>
          <a:p>
            <a:pPr marL="690881" lvl="1" indent="-345440" algn="just">
              <a:lnSpc>
                <a:spcPts val="3936"/>
              </a:lnSpc>
              <a:buFont typeface="Arial"/>
              <a:buChar char="•"/>
            </a:pPr>
            <a:r>
              <a:rPr lang="uk-UA" sz="32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Якщо існує підозра передозування, учня потрібно терміново перевезти до лікарні для аналізів і можливого лікування  </a:t>
            </a:r>
          </a:p>
          <a:p>
            <a:pPr marL="690881" lvl="1" indent="-345440" algn="just">
              <a:lnSpc>
                <a:spcPts val="3936"/>
              </a:lnSpc>
              <a:buFont typeface="Arial"/>
              <a:buChar char="•"/>
            </a:pPr>
            <a:r>
              <a:rPr lang="uk-UA" sz="32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Залучіть медсестру школи/закладу для надання першої медичної допомоги. Персонал має діяти відповідно до внутрішніх розпорядчих, нормативних документів освітньої установи</a:t>
            </a:r>
          </a:p>
          <a:p>
            <a:pPr algn="just">
              <a:lnSpc>
                <a:spcPts val="3936"/>
              </a:lnSpc>
            </a:pPr>
            <a:endParaRPr lang="en-US" sz="3200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759"/>
              </a:lnSpc>
            </a:pPr>
            <a:endParaRPr lang="en-US" sz="3200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403860" y="9248775"/>
            <a:ext cx="8963778" cy="37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Людський дотик та емпатія – разом із професійними навичками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306703" y="2378913"/>
            <a:ext cx="13923897" cy="613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3.1 УСУНЕННЯ ФІЗИЧНИХ НАСЛІДКІВ САМОУШКОДЖЕННЯ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13530122" y="6494383"/>
            <a:ext cx="2116021" cy="3531607"/>
          </a:xfrm>
          <a:custGeom>
            <a:avLst/>
            <a:gdLst/>
            <a:ahLst/>
            <a:cxnLst/>
            <a:rect l="l" t="t" r="r" b="b"/>
            <a:pathLst>
              <a:path w="2116021" h="3531607">
                <a:moveTo>
                  <a:pt x="0" y="0"/>
                </a:moveTo>
                <a:lnTo>
                  <a:pt x="2116022" y="0"/>
                </a:lnTo>
                <a:lnTo>
                  <a:pt x="2116022" y="3531607"/>
                </a:lnTo>
                <a:lnTo>
                  <a:pt x="0" y="3531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1" name="TextBox 11"/>
          <p:cNvSpPr txBox="1"/>
          <p:nvPr/>
        </p:nvSpPr>
        <p:spPr>
          <a:xfrm>
            <a:off x="589872" y="3278251"/>
            <a:ext cx="17108256" cy="6117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just">
              <a:lnSpc>
                <a:spcPts val="3936"/>
              </a:lnSpc>
              <a:buFont typeface="Arial"/>
              <a:buChar char="•"/>
            </a:pPr>
            <a:r>
              <a:rPr lang="uk-UA" sz="32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Визначте основного члена колективу, хто зможе поговорити з молодою людиною</a:t>
            </a:r>
          </a:p>
          <a:p>
            <a:pPr marL="690881" lvl="1" indent="-345440" algn="just">
              <a:lnSpc>
                <a:spcPts val="3936"/>
              </a:lnSpc>
              <a:buFont typeface="Arial"/>
              <a:buChar char="•"/>
            </a:pPr>
            <a:r>
              <a:rPr lang="uk-UA" sz="32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Створіть підтримуючу й неосудливу атмосферу, уникайте будь-якого тиску </a:t>
            </a:r>
          </a:p>
          <a:p>
            <a:pPr marL="690881" lvl="1" indent="-345440" algn="just">
              <a:lnSpc>
                <a:spcPts val="3936"/>
              </a:lnSpc>
              <a:buFont typeface="Arial"/>
              <a:buChar char="•"/>
            </a:pPr>
            <a:r>
              <a:rPr lang="uk-UA" sz="3200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Самоушкодження</a:t>
            </a:r>
            <a:r>
              <a:rPr lang="uk-UA" sz="32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 часто є способом впоратися з внутрішньою напругою і емоційним болем – визнайте це і допоможіть молодій людині знайти ту підтримку, якої вона потребує</a:t>
            </a:r>
          </a:p>
          <a:p>
            <a:pPr marL="690881" lvl="1" indent="-345440" algn="just">
              <a:lnSpc>
                <a:spcPts val="3936"/>
              </a:lnSpc>
              <a:buFont typeface="Arial"/>
              <a:buChar char="•"/>
            </a:pPr>
            <a:r>
              <a:rPr lang="uk-UA" sz="32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Запевніть молоду людину в тому, що ви розумієте, що </a:t>
            </a:r>
            <a:r>
              <a:rPr lang="uk-UA" sz="3200" dirty="0" err="1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самоушкодження</a:t>
            </a:r>
            <a:r>
              <a:rPr lang="uk-UA" sz="32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 наразі допомагає їй впоратися </a:t>
            </a:r>
          </a:p>
          <a:p>
            <a:pPr marL="690881" lvl="1" indent="-345440" algn="just">
              <a:lnSpc>
                <a:spcPts val="3936"/>
              </a:lnSpc>
              <a:buFont typeface="Arial"/>
              <a:buChar char="•"/>
            </a:pPr>
            <a:r>
              <a:rPr lang="uk-UA" sz="32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Обговоріть менш ризиковані способи впоратися з емоціями </a:t>
            </a:r>
          </a:p>
          <a:p>
            <a:pPr marL="690881" lvl="1" indent="-345440" algn="just">
              <a:lnSpc>
                <a:spcPts val="3936"/>
              </a:lnSpc>
              <a:buFont typeface="Arial"/>
              <a:buChar char="•"/>
            </a:pPr>
            <a:r>
              <a:rPr lang="uk-UA" sz="3200" dirty="0">
                <a:solidFill>
                  <a:srgbClr val="00368B"/>
                </a:solidFill>
                <a:latin typeface="Open Sans"/>
                <a:ea typeface="Open Sans"/>
                <a:cs typeface="Open Sans"/>
                <a:sym typeface="Open Sans"/>
              </a:rPr>
              <a:t>Надайте джерела допомоги й підтримки</a:t>
            </a:r>
          </a:p>
          <a:p>
            <a:pPr algn="just">
              <a:lnSpc>
                <a:spcPts val="3936"/>
              </a:lnSpc>
            </a:pPr>
            <a:endParaRPr lang="uk-UA" sz="3200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936"/>
              </a:lnSpc>
            </a:pPr>
            <a:endParaRPr lang="en-US" sz="3200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759"/>
              </a:lnSpc>
            </a:pPr>
            <a:endParaRPr lang="en-US" sz="3200" dirty="0">
              <a:solidFill>
                <a:srgbClr val="00368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403860" y="9248775"/>
            <a:ext cx="8963778" cy="37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>
                <a:solidFill>
                  <a:srgbClr val="00368B"/>
                </a:solidFill>
                <a:latin typeface="Arial Bold"/>
                <a:ea typeface="Arial Bold"/>
                <a:cs typeface="Arial Bold"/>
                <a:sym typeface="Arial Bold"/>
              </a:rPr>
              <a:t>Людський дотик та емпатія – разом із професійними навичками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755338" y="1965301"/>
            <a:ext cx="11778986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uk-UA" sz="3600" dirty="0">
                <a:solidFill>
                  <a:srgbClr val="00368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Допомога підлітку/молодій людині: загальні настанови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2140</Words>
  <Application>Microsoft Office PowerPoint</Application>
  <PresentationFormat>Произвольный</PresentationFormat>
  <Paragraphs>238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Open Sans Bold</vt:lpstr>
      <vt:lpstr>Times New Roman</vt:lpstr>
      <vt:lpstr>Arial</vt:lpstr>
      <vt:lpstr>Calibri</vt:lpstr>
      <vt:lpstr>Open Sans Italics</vt:lpstr>
      <vt:lpstr>Open Sans</vt:lpstr>
      <vt:lpstr>Arial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 SELF-HARM  2024.pptx, копия</dc:title>
  <dc:creator>Vera.Chernobrovkina</dc:creator>
  <cp:lastModifiedBy>user2</cp:lastModifiedBy>
  <cp:revision>73</cp:revision>
  <dcterms:created xsi:type="dcterms:W3CDTF">2006-08-16T00:00:00Z</dcterms:created>
  <dcterms:modified xsi:type="dcterms:W3CDTF">2024-09-26T07:52:04Z</dcterms:modified>
  <dc:identifier>DAGJ31U_5bM</dc:identifier>
</cp:coreProperties>
</file>